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Default Extension="png" ContentType="image/png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Default Extension="gif" ContentType="image/gif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2" d="100"/>
          <a:sy n="42" d="100"/>
        </p:scale>
        <p:origin x="-6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33650" y="4521200"/>
            <a:ext cx="6024563" cy="806450"/>
          </a:xfrm>
        </p:spPr>
        <p:txBody>
          <a:bodyPr/>
          <a:lstStyle>
            <a:lvl1pPr algn="r">
              <a:lnSpc>
                <a:spcPct val="110000"/>
              </a:lnSpc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36825" y="5359400"/>
            <a:ext cx="6029325" cy="541338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1425"/>
            <a:ext cx="4038600" cy="477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41425"/>
            <a:ext cx="4038600" cy="477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3050" y="176213"/>
            <a:ext cx="2063750" cy="584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176213"/>
            <a:ext cx="6038850" cy="5842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AF6D8A-34BB-41CF-8B33-AF25953E97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AB31D-5D6F-441D-8718-7C84EE0067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9F4C16-6509-4938-80D0-AB0622685F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09488-2F4D-4835-9F05-B7374642D4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4FDCBE-C5D5-465E-A626-3AC94C65A4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34CE1F-288F-420F-A551-79E873C13B6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EB6EE8-E899-4AF7-A6C0-576BCA766F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9D3A4A-49F3-4B53-AB6B-6136D328AE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8D28C9-3E87-4E05-B97A-F204852313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351949-5391-495C-AEE7-64943D301E7D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844CF3-7003-4D44-9F1F-B27F06417B7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B411F1-3653-4783-B604-6F992378EE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22B8F5-FB20-48C2-996F-5FFEE4FC00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F883D8-BECE-44B1-86B7-4E3CAD5AED9D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51A2BD-A4F7-4F58-9483-E5A61F51CDD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E7BA23-B833-40CE-8A74-E2B0A6E1F5AD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721B91-BEE0-413D-9788-961F4428E4E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4A8A8F-6DE2-45BA-AF03-879A46E8F465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E6B25-EC4A-4553-9374-F4BB733AC40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283BBF-AB14-468F-A548-7351998FD556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C2914D-D573-4924-B757-8F8A40762AC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FB83D9-509C-4FCF-9CD3-35698279328A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24664-6686-46B9-B15B-2B3996A61E0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60EF00-C0E2-43C3-BCEF-34432F79A56D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2E8074-5484-4C98-8EA5-079F91FEA26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EB5397-E1DE-4667-9916-0F5B516D7CDF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255B7A-DE2E-4003-94BC-503826BCA07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60ED3C-D09E-4E76-9556-C48AD74CAA86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F4E77-45F8-44F8-BEB7-56D5D909C80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D5646-6E5A-4AC7-A9A4-8F19F1EC5667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E446B-A738-41DE-BFEE-77D6B5E8D7B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6BDA30-31D7-4B98-A886-C90973852B9F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63EA-9135-46F8-80B3-71379D30317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351949-5391-495C-AEE7-64943D301E7D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844CF3-7003-4D44-9F1F-B27F06417B7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F883D8-BECE-44B1-86B7-4E3CAD5AED9D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51A2BD-A4F7-4F58-9483-E5A61F51CDD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E7BA23-B833-40CE-8A74-E2B0A6E1F5AD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721B91-BEE0-413D-9788-961F4428E4E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4A8A8F-6DE2-45BA-AF03-879A46E8F465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E6B25-EC4A-4553-9374-F4BB733AC40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283BBF-AB14-468F-A548-7351998FD556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C2914D-D573-4924-B757-8F8A40762AC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FB83D9-509C-4FCF-9CD3-35698279328A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24664-6686-46B9-B15B-2B3996A61E0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60EF00-C0E2-43C3-BCEF-34432F79A56D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2E8074-5484-4C98-8EA5-079F91FEA26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EB5397-E1DE-4667-9916-0F5B516D7CDF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255B7A-DE2E-4003-94BC-503826BCA07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60ED3C-D09E-4E76-9556-C48AD74CAA86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F4E77-45F8-44F8-BEB7-56D5D909C80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D5646-6E5A-4AC7-A9A4-8F19F1EC5667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CE446B-A738-41DE-BFEE-77D6B5E8D7B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6BDA30-31D7-4B98-A886-C90973852B9F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63EA-9135-46F8-80B3-71379D30317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76375" y="3717925"/>
            <a:ext cx="6400800" cy="838200"/>
          </a:xfrm>
        </p:spPr>
        <p:txBody>
          <a:bodyPr/>
          <a:lstStyle>
            <a:lvl1pPr marL="0" indent="0" algn="ctr">
              <a:buFont typeface="Arial" pitchFamily="34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6225"/>
            <a:ext cx="205740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6225"/>
            <a:ext cx="6019800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5ED00D-E0ED-435B-9ADB-62416F4D9DF9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66AF19-C80C-4FFC-8B99-44F73393FA8C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E71356-1666-4831-AE9F-5B789303540D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7DAAEC-4BDD-4D26-A299-B0BDBAF75822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B347D8-4545-4318-A8F5-2C8353459C33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BFF8C1-DD00-4EAD-B3DA-8CFE8CC8E230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8538" y="1196975"/>
            <a:ext cx="3132137" cy="4930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3075" y="1196975"/>
            <a:ext cx="3133725" cy="4930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4171DE-58D0-4653-BC38-6D7EBFB1F2A2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4B9007-B577-4B9C-89D6-8583C5001157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49E080-1FDA-4E12-BF29-F48AA6B9A5F4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DFDE3C-DD2C-4552-B13D-90281AFF6C18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D9354-28FD-40AA-8E50-D7AC685EE112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DEE8D8-9944-468B-B833-7993A05900D8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606DC4-77E1-4527-8B3C-5C08DA7414BD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D4B215-527F-43AB-A521-194263908E13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90079B-DFDE-41EE-80DB-07F97B2A77C4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829421-256B-418B-BBB3-B15A76A13BCA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9B5F7A-13FF-4C98-915B-FBF508E06416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477385-7970-4F1B-8628-EA65FE3FEBA4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4F6C81-FFAC-4EC6-B8AA-2C386202F298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1C747A-A70A-47EC-AFE2-71D86C8FAC47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3425" y="276225"/>
            <a:ext cx="160496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8538" y="276225"/>
            <a:ext cx="466248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43BF72-CA94-41A6-B730-A2DB50FF5B0F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1E4DB9-4CD3-4F74-A22A-9D8CFCDAD013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E4996-45B8-4BE6-A045-C152E55D561C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ED599-2DFF-4ED6-8510-52846258D830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767E07-A769-4733-B52A-8397F0BEE395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77735-EFF3-42D3-8A90-9AD55479EFA0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0C00D8-1E0F-4CB0-85BF-A128461532E9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838D97-F4E7-4206-8575-C59C8CA32325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441E36-7693-403B-9907-3D9BBFF1D6D9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709337-31DE-496E-9ED2-7DD6B586B6BB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B26883-A2B6-4595-A7BE-7D537152F755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1B4E35-06D3-4413-9E8B-EEBDEF66B2FD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A67446-69E0-4B0D-BF12-1C0D5ABD2338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C56F90-F47A-4532-9EED-08A981720AF0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0D33EB-89FB-436A-80C2-1846D634B2C4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09C248-6452-4742-ABD3-65A0EA72EF3E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7A9732-717C-4604-AED1-AE0314CC2279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2364BC-C611-4AB9-A38C-AE26AF18615E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80DBF2-35F8-4323-8D2E-2ECFA4266082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47C67F-DCFD-4B4E-BCC8-7AA8425F6B30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E7CE3B-B65E-4749-A7EF-25E2271A0B34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5C1EE9-F443-40DB-AB0C-46BDD45BE4CD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097E50-671B-4739-872D-4D0B435750AF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94B356-BE79-4516-BB9F-CDED6B753928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8538" y="1196975"/>
            <a:ext cx="3132137" cy="4930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3075" y="1196975"/>
            <a:ext cx="3133725" cy="4930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3425" y="276225"/>
            <a:ext cx="160496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8538" y="276225"/>
            <a:ext cx="4662487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89AEDB-DA2C-4BBF-9477-451563A8E896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D6ECD7-C001-45B4-9A83-C1A9664C3CB1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A39D89-7341-4188-9F1C-BA4C720FBF30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227A48-E799-4922-89F6-8D0DCA5056C1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29DED1-D309-4463-9C22-12AFCE7E9A9D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045E2-6403-43FA-B5D6-E758CE176C62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FF15D3-9FC6-4F06-AC20-A7C039AA0DAF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03B3C6-F486-4C78-8355-8F6E2871DEFC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5FF94-9F0A-4C3D-BF80-2AAC90953D1B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4D4A9-A126-471E-AC98-D0BE8F634C74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0EDE33-86BF-4DCC-B310-726ADC34F13D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7C80F5-E6B1-43C1-8C8D-F867349172FD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149105-03E4-4594-A016-AD9FDCA69129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206976-712D-4574-AAAD-7C0787BFE07B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940803-B8EF-4631-BBEF-C2D96A256E1C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FC7CB-B4BF-4374-945E-96D76AAADB12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1A0DCD-522C-4333-888A-16C6BAEC112D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F0309F-4BC5-45A7-9CE7-706920AA0241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4A513C-8EF9-4B49-B8AF-19BB8D4D0694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59D634-C682-441A-B180-547E6D955B0C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686EA0-2AF7-4A6C-84FB-0570339D3413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676839-B286-4147-AF03-491538F64DD9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+mn-lt"/>
              </a:defRPr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102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+mn-lt"/>
              </a:defRPr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en-US" sz="1000">
                <a:cs typeface="Arial" pitchFamily="34" charset="0"/>
              </a:rPr>
              <a:t>Page </a:t>
            </a:r>
            <a:r>
              <a:rPr lang="de-DE" altLang="en-US" sz="1000">
                <a:cs typeface="Arial" pitchFamily="34" charset="0"/>
                <a:sym typeface="Wingdings" pitchFamily="2" charset="2"/>
              </a:rPr>
              <a:t></a:t>
            </a:r>
            <a:r>
              <a:rPr lang="de-DE" altLang="en-US" sz="1000">
                <a:cs typeface="Arial" pitchFamily="34" charset="0"/>
              </a:rPr>
              <a:t> </a:t>
            </a:r>
            <a:fld id="{35795B88-FB86-4183-921B-C37077F5C1CA}" type="slidenum">
              <a:rPr lang="de-DE" altLang="en-US" sz="1000">
                <a:cs typeface="Arial" pitchFamily="34" charset="0"/>
              </a:rPr>
              <a:pPr/>
              <a:t>‹#›</a:t>
            </a:fld>
            <a:endParaRPr lang="de-DE" altLang="en-US" sz="1000">
              <a:cs typeface="Arial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76213"/>
            <a:ext cx="82296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41425"/>
            <a:ext cx="8229600" cy="477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SimHei" pitchFamily="49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SimHei" pitchFamily="49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SimHei" pitchFamily="49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SimHei" pitchFamily="49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SimHei" pitchFamily="49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SimHei" pitchFamily="49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SimHei" pitchFamily="49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itchFamily="34" charset="0"/>
          <a:ea typeface="SimHei" pitchFamily="49" charset="-122"/>
        </a:defRPr>
      </a:lvl9pPr>
    </p:titleStyle>
    <p:bodyStyle>
      <a:lvl1pPr marL="180975" indent="-180975" algn="l" rtl="0" eaLnBrk="1" fontAlgn="base" hangingPunct="1">
        <a:spcBef>
          <a:spcPct val="0"/>
        </a:spcBef>
        <a:spcAft>
          <a:spcPct val="4000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720725" indent="-274638" algn="l" rtl="0" eaLnBrk="1" fontAlgn="base" hangingPunct="1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987425" indent="-265113" algn="l" rtl="0" eaLnBrk="1" fontAlgn="base" hangingPunct="1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254125" indent="-265113" algn="l" rtl="0" eaLnBrk="1" fontAlgn="base" hangingPunct="1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1711325" indent="-265113" algn="l" rtl="0" eaLnBrk="1" fontAlgn="base" hangingPunct="1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168525" indent="-265113" algn="l" rtl="0" eaLnBrk="1" fontAlgn="base" hangingPunct="1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2625725" indent="-265113" algn="l" rtl="0" eaLnBrk="1" fontAlgn="base" hangingPunct="1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082925" indent="-265113" algn="l" rtl="0" eaLnBrk="1" fontAlgn="base" hangingPunct="1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CCA088-B125-47F4-BB4A-99BB21FCD44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6708E8F5-7EB9-4DD3-9CDF-A0266D64C238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A18CEEBF-9945-4C75-889A-B411A1FA017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+mn-lt"/>
              </a:defRPr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102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+mn-lt"/>
              </a:defRPr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6708E8F5-7EB9-4DD3-9CDF-A0266D64C238}" type="datetimeFigureOut">
              <a:rPr lang="zh-CN" altLang="en-US"/>
              <a:pPr/>
              <a:t>2012-11-26</a:t>
            </a:fld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A18CEEBF-9945-4C75-889A-B411A1FA017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e la dat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1027" name="Espace réservé du pied de pag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1028" name="Espace réservé du numéro de diapositiv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6225"/>
            <a:ext cx="8229600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单击此处编辑母版文本样式</a:t>
            </a:r>
          </a:p>
          <a:p>
            <a:pPr lvl="1"/>
            <a:r>
              <a:rPr lang="fr-FR" smtClean="0"/>
              <a:t>第二级</a:t>
            </a:r>
          </a:p>
          <a:p>
            <a:pPr lvl="2"/>
            <a:r>
              <a:rPr lang="fr-FR" smtClean="0"/>
              <a:t>第三级</a:t>
            </a:r>
          </a:p>
          <a:p>
            <a:pPr lvl="3"/>
            <a:r>
              <a:rPr lang="fr-FR" smtClean="0"/>
              <a:t>第四级</a:t>
            </a:r>
          </a:p>
          <a:p>
            <a:pPr lvl="4"/>
            <a:r>
              <a:rPr lang="fr-FR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SimHei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68538" y="276225"/>
            <a:ext cx="641985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8538" y="1196975"/>
            <a:ext cx="6418262" cy="493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单击此处编辑母版文本样式</a:t>
            </a:r>
          </a:p>
          <a:p>
            <a:pPr lvl="1"/>
            <a:r>
              <a:rPr lang="fr-FR" smtClean="0"/>
              <a:t>第二级</a:t>
            </a:r>
          </a:p>
          <a:p>
            <a:pPr lvl="2"/>
            <a:r>
              <a:rPr lang="fr-FR" smtClean="0"/>
              <a:t>第三级</a:t>
            </a:r>
          </a:p>
          <a:p>
            <a:pPr lvl="3"/>
            <a:r>
              <a:rPr lang="fr-FR" smtClean="0"/>
              <a:t>第四级</a:t>
            </a:r>
          </a:p>
          <a:p>
            <a:pPr lvl="4"/>
            <a:r>
              <a:rPr lang="fr-FR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DDBAED30-9E34-4B86-9543-7F9D3BBE46C4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fr-F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7E9DD4C-48EF-4BB9-966D-B2E32B3ADC7D}" type="slidenum">
              <a:rPr lang="fr-FR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单击此处编辑母版文本样式</a:t>
            </a:r>
          </a:p>
          <a:p>
            <a:pPr lvl="1"/>
            <a:r>
              <a:rPr lang="fr-FR" smtClean="0"/>
              <a:t>第二级</a:t>
            </a:r>
          </a:p>
          <a:p>
            <a:pPr lvl="2"/>
            <a:r>
              <a:rPr lang="fr-FR" smtClean="0"/>
              <a:t>第三级</a:t>
            </a:r>
          </a:p>
          <a:p>
            <a:pPr lvl="3"/>
            <a:r>
              <a:rPr lang="fr-FR" smtClean="0"/>
              <a:t>第四级</a:t>
            </a:r>
          </a:p>
          <a:p>
            <a:pPr lvl="4"/>
            <a:r>
              <a:rPr lang="fr-FR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717EBDE2-BDB6-407D-A0FD-97BB7DA75C68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fr-FR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E516590-E951-4B95-9648-3203449294BE}" type="slidenum">
              <a:rPr lang="fr-FR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68538" y="276225"/>
            <a:ext cx="641985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8538" y="1196975"/>
            <a:ext cx="6418262" cy="493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单击此处编辑母版文本样式</a:t>
            </a:r>
          </a:p>
          <a:p>
            <a:pPr lvl="1"/>
            <a:r>
              <a:rPr lang="fr-FR" smtClean="0"/>
              <a:t>第二级</a:t>
            </a:r>
          </a:p>
          <a:p>
            <a:pPr lvl="2"/>
            <a:r>
              <a:rPr lang="fr-FR" smtClean="0"/>
              <a:t>第三级</a:t>
            </a:r>
          </a:p>
          <a:p>
            <a:pPr lvl="3"/>
            <a:r>
              <a:rPr lang="fr-FR" smtClean="0"/>
              <a:t>第四级</a:t>
            </a:r>
          </a:p>
          <a:p>
            <a:pPr lvl="4"/>
            <a:r>
              <a:rPr lang="fr-FR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70604AF8-D4F9-41F3-88AD-38989903F331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DD7C488-7E8B-4CE1-A76D-A7ABB23417E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SimHei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单击此处编辑母版文本样式</a:t>
            </a:r>
          </a:p>
          <a:p>
            <a:pPr lvl="1"/>
            <a:r>
              <a:rPr lang="fr-FR" smtClean="0"/>
              <a:t>第二级</a:t>
            </a:r>
          </a:p>
          <a:p>
            <a:pPr lvl="2"/>
            <a:r>
              <a:rPr lang="fr-FR" smtClean="0"/>
              <a:t>第三级</a:t>
            </a:r>
          </a:p>
          <a:p>
            <a:pPr lvl="3"/>
            <a:r>
              <a:rPr lang="fr-FR" smtClean="0"/>
              <a:t>第四级</a:t>
            </a:r>
          </a:p>
          <a:p>
            <a:pPr lvl="4"/>
            <a:r>
              <a:rPr lang="fr-FR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0849D476-E748-4223-91C3-837836E41C71}" type="datetimeFigureOut">
              <a:rPr lang="fr-FR"/>
              <a:pPr/>
              <a:t>26/11/2012</a:t>
            </a:fld>
            <a:endParaRPr lang="fr-F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fr-FR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A871C7F-AFB2-4556-90FB-DFA5B9797A9B}" type="slidenum">
              <a:rPr lang="fr-FR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0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676400"/>
            <a:ext cx="7772400" cy="80645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dirty="0" smtClean="0">
                <a:solidFill>
                  <a:srgbClr val="0070C0"/>
                </a:solidFill>
                <a:latin typeface="Bodoni MT Black" pitchFamily="18" charset="0"/>
              </a:rPr>
              <a:t>BAB 1</a:t>
            </a:r>
            <a:br>
              <a:rPr lang="en-US" sz="4000" dirty="0" smtClean="0">
                <a:solidFill>
                  <a:srgbClr val="0070C0"/>
                </a:solidFill>
                <a:latin typeface="Bodoni MT Black" pitchFamily="18" charset="0"/>
              </a:rPr>
            </a:br>
            <a:r>
              <a:rPr lang="en-US" sz="4000" dirty="0" smtClean="0">
                <a:solidFill>
                  <a:srgbClr val="0070C0"/>
                </a:solidFill>
                <a:latin typeface="Bodoni MT Black" pitchFamily="18" charset="0"/>
              </a:rPr>
              <a:t>SENI RUPA TERAPAN</a:t>
            </a:r>
            <a:endParaRPr lang="en-US" sz="4000" dirty="0">
              <a:solidFill>
                <a:srgbClr val="0070C0"/>
              </a:solidFill>
              <a:latin typeface="Bodoni MT Black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8275" y="4724400"/>
            <a:ext cx="6029325" cy="541338"/>
          </a:xfrm>
        </p:spPr>
        <p:txBody>
          <a:bodyPr/>
          <a:lstStyle/>
          <a:p>
            <a:pPr algn="ctr"/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Penerbit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Erlangga</a:t>
            </a:r>
            <a:endParaRPr lang="en-US" sz="2800" b="1" dirty="0">
              <a:solidFill>
                <a:srgbClr val="0070C0"/>
              </a:solidFill>
              <a:latin typeface="Maiandra GD" pitchFamily="34" charset="0"/>
            </a:endParaRPr>
          </a:p>
        </p:txBody>
      </p:sp>
    </p:spTree>
  </p:cSld>
  <p:clrMapOvr>
    <a:masterClrMapping/>
  </p:clrMapOvr>
  <p:transition spd="slow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235576"/>
          </a:xfrm>
        </p:spPr>
        <p:txBody>
          <a:bodyPr/>
          <a:lstStyle/>
          <a:p>
            <a:pPr algn="just">
              <a:buNone/>
            </a:pP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Seni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Rupa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Abad Ke-20</a:t>
            </a:r>
          </a:p>
          <a:p>
            <a:pPr algn="just">
              <a:buNone/>
            </a:pPr>
            <a:r>
              <a:rPr lang="en-US" dirty="0" err="1" smtClean="0">
                <a:latin typeface="Maiandra GD" pitchFamily="34" charset="0"/>
              </a:rPr>
              <a:t>Karakteristik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arsitektur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abad</a:t>
            </a:r>
            <a:r>
              <a:rPr lang="en-US" dirty="0" smtClean="0">
                <a:latin typeface="Maiandra GD" pitchFamily="34" charset="0"/>
              </a:rPr>
              <a:t> 20 </a:t>
            </a:r>
            <a:r>
              <a:rPr lang="en-US" dirty="0" err="1" smtClean="0">
                <a:latin typeface="Maiandra GD" pitchFamily="34" charset="0"/>
              </a:rPr>
              <a:t>adalah</a:t>
            </a:r>
            <a:r>
              <a:rPr lang="en-US" dirty="0" smtClean="0">
                <a:latin typeface="Maiandra GD" pitchFamily="34" charset="0"/>
              </a:rPr>
              <a:t>: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sv-SE" dirty="0" smtClean="0">
                <a:latin typeface="Maiandra GD" pitchFamily="34" charset="0"/>
              </a:rPr>
              <a:t>Bentuknya lebih menekankan fungsi dan kegunaan ruang.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dirty="0" err="1" smtClean="0">
                <a:latin typeface="Maiandra GD" pitchFamily="34" charset="0"/>
              </a:rPr>
              <a:t>Bentuk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bangunan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cenderung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geometris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asimetris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kubisme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sv-SE" dirty="0" smtClean="0">
                <a:latin typeface="Maiandra GD" pitchFamily="34" charset="0"/>
              </a:rPr>
              <a:t>Teratur, seragam, bersih, sederhana, dan tanpa ornamen.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dirty="0" smtClean="0">
                <a:latin typeface="Maiandra GD" pitchFamily="34" charset="0"/>
              </a:rPr>
              <a:t>Interior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eksterior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bangunan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terdiri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garis-garis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vertikal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asimetris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teratur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dirty="0" err="1" smtClean="0">
                <a:latin typeface="Maiandra GD" pitchFamily="34" charset="0"/>
              </a:rPr>
              <a:t>Dibangun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sesuai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dengan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perkembangan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iptek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tidak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berkaitan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dengan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sejarah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masa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lalu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marL="457200" indent="-457200" algn="just">
              <a:buBlip>
                <a:blip r:embed="rId2"/>
              </a:buBlip>
            </a:pPr>
            <a:r>
              <a:rPr lang="en-US" dirty="0" err="1" smtClean="0">
                <a:latin typeface="Maiandra GD" pitchFamily="34" charset="0"/>
              </a:rPr>
              <a:t>Bersifat</a:t>
            </a:r>
            <a:r>
              <a:rPr lang="en-US" dirty="0" smtClean="0">
                <a:latin typeface="Maiandra GD" pitchFamily="34" charset="0"/>
              </a:rPr>
              <a:t> universal </a:t>
            </a:r>
            <a:r>
              <a:rPr lang="en-US" dirty="0" err="1" smtClean="0">
                <a:latin typeface="Maiandra GD" pitchFamily="34" charset="0"/>
              </a:rPr>
              <a:t>karena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pengaruh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industrialisasi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ilmu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pengetahuan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teknologi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manusianya</a:t>
            </a:r>
            <a:r>
              <a:rPr lang="en-US" dirty="0" smtClean="0">
                <a:latin typeface="Maiandra GD" pitchFamily="34" charset="0"/>
              </a:rPr>
              <a:t>.</a:t>
            </a:r>
            <a:endParaRPr lang="en-US" dirty="0"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solidFill>
                  <a:srgbClr val="0070C0"/>
                </a:solidFill>
                <a:latin typeface="Maiandra GD" pitchFamily="34" charset="0"/>
              </a:rPr>
              <a:t>ALIRAN SENI LUKIS</a:t>
            </a:r>
            <a:endParaRPr lang="en-US" sz="3600" dirty="0">
              <a:solidFill>
                <a:srgbClr val="0070C0"/>
              </a:solidFill>
              <a:latin typeface="Maiandra G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41424"/>
            <a:ext cx="8534400" cy="5235576"/>
          </a:xfrm>
        </p:spPr>
        <p:txBody>
          <a:bodyPr/>
          <a:lstStyle/>
          <a:p>
            <a:pPr algn="just">
              <a:buNone/>
            </a:pPr>
            <a:r>
              <a:rPr lang="fi-FI" sz="2800" b="1" dirty="0" smtClean="0">
                <a:solidFill>
                  <a:srgbClr val="0070C0"/>
                </a:solidFill>
                <a:latin typeface="Maiandra GD" pitchFamily="34" charset="0"/>
              </a:rPr>
              <a:t>Aliran Seni Lukis Abad ke-19</a:t>
            </a:r>
          </a:p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Klasikisme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en-US" dirty="0" err="1" smtClean="0">
                <a:latin typeface="Maiandra GD" pitchFamily="34" charset="0"/>
              </a:rPr>
              <a:t>Aliran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berkiblat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kepada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idealisme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klasik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Yunani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Romawi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Romantisme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fi-FI" dirty="0" smtClean="0">
                <a:latin typeface="Maiandra GD" pitchFamily="34" charset="0"/>
              </a:rPr>
              <a:t>Aliran romantisme selalu menyajikan kejadian, peristiwa, </a:t>
            </a:r>
            <a:r>
              <a:rPr lang="en-US" dirty="0" err="1" smtClean="0">
                <a:latin typeface="Maiandra GD" pitchFamily="34" charset="0"/>
              </a:rPr>
              <a:t>atau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tragedi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sangat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dahsyat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Impresionisme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en-US" dirty="0" err="1" smtClean="0">
                <a:latin typeface="Maiandra GD" pitchFamily="34" charset="0"/>
              </a:rPr>
              <a:t>Karya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impresionisme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memiliki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ciri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tangkapan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kesan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sesaat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menghilangkan</a:t>
            </a:r>
            <a:r>
              <a:rPr lang="en-US" dirty="0" smtClean="0">
                <a:latin typeface="Maiandra GD" pitchFamily="34" charset="0"/>
              </a:rPr>
              <a:t> detail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kesan</a:t>
            </a:r>
            <a:r>
              <a:rPr lang="en-US" dirty="0" smtClean="0">
                <a:latin typeface="Maiandra GD" pitchFamily="34" charset="0"/>
              </a:rPr>
              <a:t> linear,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cenderung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cerah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segar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meriah</a:t>
            </a:r>
            <a:r>
              <a:rPr lang="en-US" dirty="0" smtClean="0">
                <a:latin typeface="Maiandra GD" pitchFamily="34" charset="0"/>
              </a:rPr>
              <a:t>.</a:t>
            </a:r>
            <a:endParaRPr lang="en-US" dirty="0"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3187"/>
            <a:ext cx="8534400" cy="4799013"/>
          </a:xfrm>
        </p:spPr>
        <p:txBody>
          <a:bodyPr/>
          <a:lstStyle/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Realisme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fi-FI" dirty="0" smtClean="0">
                <a:latin typeface="Maiandra GD" pitchFamily="34" charset="0"/>
              </a:rPr>
              <a:t>Aliran realisme menghadirkan alam tanpa koreksi atau </a:t>
            </a:r>
            <a:r>
              <a:rPr lang="en-US" dirty="0" err="1" smtClean="0">
                <a:latin typeface="Maiandra GD" pitchFamily="34" charset="0"/>
              </a:rPr>
              <a:t>menghadirkan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objek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secara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rasional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Ekspresionisme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en-US" dirty="0" err="1" smtClean="0">
                <a:latin typeface="Maiandra GD" pitchFamily="34" charset="0"/>
              </a:rPr>
              <a:t>Ekspresionisme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adalah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curahan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atau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ungkapan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dalam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jiwa</a:t>
            </a:r>
            <a:r>
              <a:rPr lang="en-US" dirty="0" smtClean="0">
                <a:latin typeface="Maiandra GD" pitchFamily="34" charset="0"/>
              </a:rPr>
              <a:t>. </a:t>
            </a:r>
            <a:r>
              <a:rPr lang="en-US" dirty="0" err="1" smtClean="0">
                <a:latin typeface="Maiandra GD" pitchFamily="34" charset="0"/>
              </a:rPr>
              <a:t>Aliran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mengutamakan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kebebasan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distorsi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bentuk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untuk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melahirkan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suatu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emosi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atau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sensasi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dalam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jiwa</a:t>
            </a:r>
            <a:r>
              <a:rPr lang="en-US" dirty="0" smtClean="0">
                <a:latin typeface="Maiandra GD" pitchFamily="34" charset="0"/>
              </a:rPr>
              <a:t>.</a:t>
            </a:r>
            <a:endParaRPr lang="en-US" dirty="0"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257800"/>
          </a:xfrm>
        </p:spPr>
        <p:txBody>
          <a:bodyPr/>
          <a:lstStyle/>
          <a:p>
            <a:pPr algn="just">
              <a:buNone/>
            </a:pPr>
            <a:r>
              <a:rPr lang="fi-FI" sz="2800" b="1" dirty="0" smtClean="0">
                <a:solidFill>
                  <a:srgbClr val="0070C0"/>
                </a:solidFill>
                <a:latin typeface="Maiandra GD" pitchFamily="34" charset="0"/>
              </a:rPr>
              <a:t>Aliran Seni Lukis Awal Abad ke-20</a:t>
            </a:r>
          </a:p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Fauvisme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fi-FI" dirty="0" smtClean="0">
                <a:latin typeface="Maiandra GD" pitchFamily="34" charset="0"/>
              </a:rPr>
              <a:t>Aliran seni lukis yang berusaha </a:t>
            </a:r>
            <a:r>
              <a:rPr lang="sv-SE" dirty="0" smtClean="0">
                <a:latin typeface="Maiandra GD" pitchFamily="34" charset="0"/>
              </a:rPr>
              <a:t>untuk membebaskan diri dari segala pengaruh keindahan </a:t>
            </a:r>
            <a:r>
              <a:rPr lang="en-US" dirty="0" err="1" smtClean="0">
                <a:latin typeface="Maiandra GD" pitchFamily="34" charset="0"/>
              </a:rPr>
              <a:t>alam</a:t>
            </a:r>
            <a:r>
              <a:rPr lang="en-US" dirty="0" smtClean="0">
                <a:latin typeface="Maiandra GD" pitchFamily="34" charset="0"/>
              </a:rPr>
              <a:t>.</a:t>
            </a:r>
            <a:endParaRPr lang="en-US" b="1" dirty="0" smtClean="0">
              <a:latin typeface="Maiandra GD" pitchFamily="34" charset="0"/>
            </a:endParaRPr>
          </a:p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Kubisme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en-US" dirty="0" err="1" smtClean="0">
                <a:latin typeface="Maiandra GD" pitchFamily="34" charset="0"/>
              </a:rPr>
              <a:t>Aliran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cenderung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melakukan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usaha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abstraksi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suatu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objek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dalam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bentuk-bentuk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geometris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untuk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mendapatkan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sensasi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tertentu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Dadaisme</a:t>
            </a:r>
            <a:r>
              <a:rPr lang="en-US" b="1" dirty="0" smtClean="0">
                <a:latin typeface="Maiandra GD" pitchFamily="34" charset="0"/>
              </a:rPr>
              <a:t> </a:t>
            </a:r>
            <a:r>
              <a:rPr lang="en-US" b="1" dirty="0" err="1" smtClean="0">
                <a:latin typeface="Maiandra GD" pitchFamily="34" charset="0"/>
              </a:rPr>
              <a:t>dan</a:t>
            </a:r>
            <a:r>
              <a:rPr lang="en-US" b="1" dirty="0" smtClean="0">
                <a:latin typeface="Maiandra GD" pitchFamily="34" charset="0"/>
              </a:rPr>
              <a:t> </a:t>
            </a:r>
            <a:r>
              <a:rPr lang="en-US" b="1" dirty="0" err="1" smtClean="0">
                <a:latin typeface="Maiandra GD" pitchFamily="34" charset="0"/>
              </a:rPr>
              <a:t>Surealisme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en-US" dirty="0" err="1" smtClean="0">
                <a:latin typeface="Maiandra GD" pitchFamily="34" charset="0"/>
              </a:rPr>
              <a:t>Aliran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sastra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berusaha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menolak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adanya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hubungan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logis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antara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pikiran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ekspresi</a:t>
            </a:r>
            <a:r>
              <a:rPr lang="en-US" dirty="0" smtClean="0">
                <a:latin typeface="Maiandra GD" pitchFamily="34" charset="0"/>
              </a:rPr>
              <a:t>.</a:t>
            </a: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59376"/>
          </a:xfrm>
        </p:spPr>
        <p:txBody>
          <a:bodyPr/>
          <a:lstStyle/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Eklektisisme</a:t>
            </a:r>
            <a:endParaRPr lang="en-US" dirty="0" smtClean="0">
              <a:latin typeface="Maiandra GD" pitchFamily="34" charset="0"/>
            </a:endParaRPr>
          </a:p>
          <a:p>
            <a:pPr marL="457200" indent="68263" algn="just">
              <a:buNone/>
            </a:pPr>
            <a:r>
              <a:rPr lang="en-US" dirty="0" err="1" smtClean="0">
                <a:latin typeface="Maiandra GD" pitchFamily="34" charset="0"/>
              </a:rPr>
              <a:t>Gerakan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awal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abad</a:t>
            </a:r>
            <a:r>
              <a:rPr lang="en-US" dirty="0" smtClean="0">
                <a:latin typeface="Maiandra GD" pitchFamily="34" charset="0"/>
              </a:rPr>
              <a:t> ke-20 yang </a:t>
            </a:r>
            <a:r>
              <a:rPr lang="en-US" dirty="0" err="1" smtClean="0">
                <a:latin typeface="Maiandra GD" pitchFamily="34" charset="0"/>
              </a:rPr>
              <a:t>mengombinasikan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sumber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gaya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ada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berbagai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penjuru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dunia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menjadi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sebuah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wujud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yang modern.</a:t>
            </a:r>
          </a:p>
          <a:p>
            <a:pPr marL="457200" indent="0" algn="just">
              <a:buNone/>
            </a:pPr>
            <a:endParaRPr lang="en-US" dirty="0" smtClean="0">
              <a:latin typeface="Maiandra GD" pitchFamily="34" charset="0"/>
            </a:endParaRPr>
          </a:p>
          <a:p>
            <a:pPr algn="just">
              <a:buNone/>
            </a:pPr>
            <a:endParaRPr lang="en-US" dirty="0" smtClean="0">
              <a:latin typeface="Maiandra GD" pitchFamily="34" charset="0"/>
            </a:endParaRPr>
          </a:p>
          <a:p>
            <a:pPr algn="just">
              <a:buNone/>
            </a:pPr>
            <a:endParaRPr lang="en-US" dirty="0">
              <a:latin typeface="Maiandra GD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3581400"/>
            <a:ext cx="3592739" cy="3200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038600"/>
            <a:ext cx="3881935" cy="2819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Down Arrow Callout 5"/>
          <p:cNvSpPr/>
          <p:nvPr/>
        </p:nvSpPr>
        <p:spPr bwMode="auto">
          <a:xfrm>
            <a:off x="457200" y="2895600"/>
            <a:ext cx="3733800" cy="990600"/>
          </a:xfrm>
          <a:prstGeom prst="downArrowCallou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i="1" dirty="0" smtClean="0">
                <a:latin typeface="Maiandra GD" pitchFamily="34" charset="0"/>
              </a:rPr>
              <a:t>The </a:t>
            </a:r>
            <a:r>
              <a:rPr lang="en-US" sz="2400" i="1" dirty="0" err="1" smtClean="0">
                <a:latin typeface="Maiandra GD" pitchFamily="34" charset="0"/>
              </a:rPr>
              <a:t>Persistance</a:t>
            </a:r>
            <a:r>
              <a:rPr lang="en-US" sz="2400" i="1" dirty="0" smtClean="0">
                <a:latin typeface="Maiandra GD" pitchFamily="34" charset="0"/>
              </a:rPr>
              <a:t> of Memory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aiandra GD" pitchFamily="34" charset="0"/>
            </a:endParaRPr>
          </a:p>
        </p:txBody>
      </p:sp>
      <p:sp>
        <p:nvSpPr>
          <p:cNvPr id="7" name="Down Arrow Callout 6"/>
          <p:cNvSpPr/>
          <p:nvPr/>
        </p:nvSpPr>
        <p:spPr bwMode="auto">
          <a:xfrm>
            <a:off x="5486400" y="2514600"/>
            <a:ext cx="3124200" cy="990600"/>
          </a:xfrm>
          <a:prstGeom prst="downArrowCallou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i="1" dirty="0" smtClean="0"/>
              <a:t>Musicians with Masks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59376"/>
          </a:xfrm>
        </p:spPr>
        <p:txBody>
          <a:bodyPr/>
          <a:lstStyle/>
          <a:p>
            <a:pPr algn="just">
              <a:buNone/>
            </a:pPr>
            <a:r>
              <a:rPr lang="fi-FI" sz="2800" b="1" dirty="0" smtClean="0">
                <a:solidFill>
                  <a:srgbClr val="0070C0"/>
                </a:solidFill>
                <a:latin typeface="Maiandra GD" pitchFamily="34" charset="0"/>
              </a:rPr>
              <a:t>Aliran Seni Lukis Pertengahan Abad 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Ke-20</a:t>
            </a:r>
          </a:p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Abstrak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abstrak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menghasilkan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ciptaan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terdiri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susunan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pt-BR" dirty="0" smtClean="0">
                <a:latin typeface="Maiandra GD" pitchFamily="34" charset="0"/>
              </a:rPr>
              <a:t>unsur-unsur rupa yang sama sekali terbebas dari ilusi atas </a:t>
            </a:r>
            <a:r>
              <a:rPr lang="en-US" dirty="0" err="1" smtClean="0">
                <a:latin typeface="Maiandra GD" pitchFamily="34" charset="0"/>
              </a:rPr>
              <a:t>bentuk-bentuk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alam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Konstruktivisme</a:t>
            </a:r>
            <a:endParaRPr lang="en-US" b="1" dirty="0" smtClean="0">
              <a:latin typeface="Maiandra GD" pitchFamily="34" charset="0"/>
            </a:endParaRPr>
          </a:p>
          <a:p>
            <a:pPr marL="455613" indent="1588" algn="just">
              <a:buNone/>
            </a:pPr>
            <a:r>
              <a:rPr lang="en-US" dirty="0" err="1" smtClean="0">
                <a:latin typeface="Maiandra GD" pitchFamily="34" charset="0"/>
              </a:rPr>
              <a:t>Aliran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abstrak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menampilkan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bentuk-bentuk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tiga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dimensi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dengan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menggunakan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bahan-bahan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bangunan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marL="455613" indent="-455613" algn="just">
              <a:buNone/>
            </a:pPr>
            <a:r>
              <a:rPr lang="en-US" b="1" i="1" dirty="0" smtClean="0">
                <a:latin typeface="Maiandra GD" pitchFamily="34" charset="0"/>
              </a:rPr>
              <a:t>Pop- Art</a:t>
            </a:r>
          </a:p>
          <a:p>
            <a:pPr marL="457200" indent="0" algn="just">
              <a:buNone/>
            </a:pPr>
            <a:r>
              <a:rPr lang="en-US" i="1" dirty="0" smtClean="0">
                <a:latin typeface="Maiandra GD" pitchFamily="34" charset="0"/>
              </a:rPr>
              <a:t>Pop art </a:t>
            </a:r>
            <a:r>
              <a:rPr lang="en-US" i="1" dirty="0" err="1" smtClean="0">
                <a:latin typeface="Maiandra GD" pitchFamily="34" charset="0"/>
              </a:rPr>
              <a:t>merupakan</a:t>
            </a:r>
            <a:r>
              <a:rPr lang="en-US" i="1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wujud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protes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kepada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masyarakat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terlalu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bergaya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hidup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konsumtif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dituangkan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dalam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bentuk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barang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konsumsi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masyarakat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perkotaan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sehari-hari</a:t>
            </a:r>
            <a:r>
              <a:rPr lang="en-US" dirty="0" smtClean="0">
                <a:latin typeface="Maiandra GD" pitchFamily="34" charset="0"/>
              </a:rPr>
              <a:t>.</a:t>
            </a:r>
            <a:endParaRPr lang="en-US" dirty="0"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41424"/>
            <a:ext cx="8534400" cy="5159376"/>
          </a:xfrm>
        </p:spPr>
        <p:txBody>
          <a:bodyPr/>
          <a:lstStyle/>
          <a:p>
            <a:pPr algn="just">
              <a:lnSpc>
                <a:spcPct val="150000"/>
              </a:lnSpc>
              <a:buNone/>
            </a:pPr>
            <a:r>
              <a:rPr lang="en-US" b="1" dirty="0" err="1" smtClean="0">
                <a:latin typeface="Maiandra GD" pitchFamily="34" charset="0"/>
              </a:rPr>
              <a:t>Seni</a:t>
            </a:r>
            <a:r>
              <a:rPr lang="en-US" b="1" dirty="0" smtClean="0">
                <a:latin typeface="Maiandra GD" pitchFamily="34" charset="0"/>
              </a:rPr>
              <a:t> </a:t>
            </a:r>
            <a:r>
              <a:rPr lang="en-US" b="1" dirty="0" err="1" smtClean="0">
                <a:latin typeface="Maiandra GD" pitchFamily="34" charset="0"/>
              </a:rPr>
              <a:t>Minimalis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lnSpc>
                <a:spcPct val="150000"/>
              </a:lnSpc>
              <a:buNone/>
            </a:pP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minimalis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diawali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epistemologi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kubus</a:t>
            </a:r>
            <a:r>
              <a:rPr lang="en-US" dirty="0" smtClean="0">
                <a:latin typeface="Maiandra GD" pitchFamily="34" charset="0"/>
              </a:rPr>
              <a:t>, yang </a:t>
            </a:r>
            <a:r>
              <a:rPr lang="en-US" dirty="0" err="1" smtClean="0">
                <a:latin typeface="Maiandra GD" pitchFamily="34" charset="0"/>
              </a:rPr>
              <a:t>berlaku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sebagai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komitmen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terhadap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kemurnian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nyata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ketegasan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konsep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keharafiahan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kesederhanaan</a:t>
            </a:r>
            <a:r>
              <a:rPr lang="en-US" dirty="0" smtClean="0">
                <a:latin typeface="Maiandra GD" pitchFamily="34" charset="0"/>
              </a:rPr>
              <a:t>.</a:t>
            </a:r>
            <a:endParaRPr lang="en-US" dirty="0"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solidFill>
                  <a:srgbClr val="0070C0"/>
                </a:solidFill>
                <a:latin typeface="Maiandra GD" pitchFamily="34" charset="0"/>
              </a:rPr>
              <a:t>KOMPOSISI WARNA</a:t>
            </a:r>
            <a:endParaRPr lang="en-US" sz="3600" dirty="0">
              <a:solidFill>
                <a:srgbClr val="0070C0"/>
              </a:solidFill>
              <a:latin typeface="Maiandra G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82000" cy="5159375"/>
          </a:xfrm>
        </p:spPr>
        <p:txBody>
          <a:bodyPr/>
          <a:lstStyle/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Teori</a:t>
            </a:r>
            <a:r>
              <a:rPr lang="en-US" b="1" dirty="0" smtClean="0">
                <a:latin typeface="Maiandra GD" pitchFamily="34" charset="0"/>
              </a:rPr>
              <a:t> </a:t>
            </a:r>
            <a:r>
              <a:rPr lang="en-US" b="1" dirty="0" err="1" smtClean="0">
                <a:latin typeface="Maiandra GD" pitchFamily="34" charset="0"/>
              </a:rPr>
              <a:t>Warna</a:t>
            </a:r>
            <a:r>
              <a:rPr lang="en-US" b="1" dirty="0" smtClean="0">
                <a:latin typeface="Maiandra GD" pitchFamily="34" charset="0"/>
              </a:rPr>
              <a:t> Brewster</a:t>
            </a:r>
          </a:p>
          <a:p>
            <a:pPr marL="0" indent="457200" algn="just">
              <a:buNone/>
            </a:pPr>
            <a:r>
              <a:rPr lang="en-US" dirty="0" smtClean="0">
                <a:latin typeface="Maiandra GD" pitchFamily="34" charset="0"/>
              </a:rPr>
              <a:t>Brewster </a:t>
            </a:r>
            <a:r>
              <a:rPr lang="en-US" dirty="0" err="1" smtClean="0">
                <a:latin typeface="Maiandra GD" pitchFamily="34" charset="0"/>
              </a:rPr>
              <a:t>mengemukakan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sebuah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teori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berisi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tentang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penyederhanaan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menjadi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empat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kelompok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yaitu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primer,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sekunder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tersier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netral</a:t>
            </a:r>
            <a:r>
              <a:rPr lang="en-US" dirty="0" smtClean="0">
                <a:latin typeface="Maiandra GD" pitchFamily="34" charset="0"/>
              </a:rPr>
              <a:t>. </a:t>
            </a:r>
            <a:r>
              <a:rPr lang="en-US" dirty="0" err="1" smtClean="0">
                <a:latin typeface="Maiandra GD" pitchFamily="34" charset="0"/>
              </a:rPr>
              <a:t>Kelompok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sering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disusun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dalam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sebuah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lingkaran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disebut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lingkaran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Brewster.</a:t>
            </a:r>
            <a:endParaRPr lang="en-US" dirty="0">
              <a:latin typeface="Maiandra GD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8303" y="3657600"/>
            <a:ext cx="3027697" cy="305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41424"/>
            <a:ext cx="8534400" cy="5159376"/>
          </a:xfrm>
        </p:spPr>
        <p:txBody>
          <a:bodyPr/>
          <a:lstStyle/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Kombinasi</a:t>
            </a:r>
            <a:r>
              <a:rPr lang="en-US" b="1" dirty="0" smtClean="0">
                <a:latin typeface="Maiandra GD" pitchFamily="34" charset="0"/>
              </a:rPr>
              <a:t> </a:t>
            </a:r>
            <a:r>
              <a:rPr lang="en-US" b="1" dirty="0" err="1" smtClean="0">
                <a:latin typeface="Maiandra GD" pitchFamily="34" charset="0"/>
              </a:rPr>
              <a:t>Warna</a:t>
            </a:r>
            <a:endParaRPr lang="en-US" b="1" dirty="0" smtClean="0">
              <a:latin typeface="Maiandra GD" pitchFamily="34" charset="0"/>
            </a:endParaRPr>
          </a:p>
          <a:p>
            <a:pPr marL="0" indent="457200" algn="just">
              <a:buNone/>
            </a:pPr>
            <a:r>
              <a:rPr lang="en-US" dirty="0" err="1" smtClean="0">
                <a:latin typeface="Maiandra GD" pitchFamily="34" charset="0"/>
              </a:rPr>
              <a:t>Kombinasi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adalah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cara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menyusun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atau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memadukan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dua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atau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lebih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dalam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sebuah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komposisi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marL="457200" indent="-457200" algn="just">
              <a:buClr>
                <a:srgbClr val="FF66CC"/>
              </a:buClr>
              <a:buFont typeface="Wingdings 2" pitchFamily="18" charset="2"/>
              <a:buChar char="Ù"/>
            </a:pP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harmonis</a:t>
            </a:r>
            <a:endParaRPr lang="en-US" dirty="0" smtClean="0">
              <a:latin typeface="Maiandra GD" pitchFamily="34" charset="0"/>
            </a:endParaRPr>
          </a:p>
          <a:p>
            <a:pPr marL="457200" indent="-457200" algn="just">
              <a:buClr>
                <a:srgbClr val="FF66CC"/>
              </a:buClr>
              <a:buFont typeface="Wingdings 2" pitchFamily="18" charset="2"/>
              <a:buChar char="Ù"/>
            </a:pP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kontras</a:t>
            </a:r>
            <a:endParaRPr lang="en-US" dirty="0" smtClean="0">
              <a:latin typeface="Maiandra GD" pitchFamily="34" charset="0"/>
            </a:endParaRPr>
          </a:p>
          <a:p>
            <a:pPr marL="457200" indent="-457200" algn="just">
              <a:buClr>
                <a:srgbClr val="FF66CC"/>
              </a:buClr>
              <a:buFont typeface="Wingdings 2" pitchFamily="18" charset="2"/>
              <a:buChar char="Ù"/>
            </a:pP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analog</a:t>
            </a:r>
          </a:p>
          <a:p>
            <a:pPr marL="0" indent="457200" algn="just">
              <a:buNone/>
            </a:pPr>
            <a:r>
              <a:rPr lang="en-US" dirty="0" err="1" smtClean="0">
                <a:latin typeface="Maiandra GD" pitchFamily="34" charset="0"/>
              </a:rPr>
              <a:t>Menurut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kejadiannya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dapat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dibagi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menjadi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dua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yaitu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i="1" dirty="0" smtClean="0">
                <a:latin typeface="Maiandra GD" pitchFamily="34" charset="0"/>
              </a:rPr>
              <a:t>additive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i="1" dirty="0" smtClean="0">
                <a:latin typeface="Maiandra GD" pitchFamily="34" charset="0"/>
              </a:rPr>
              <a:t>subtractive.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i="1" dirty="0" smtClean="0">
                <a:latin typeface="Maiandra GD" pitchFamily="34" charset="0"/>
              </a:rPr>
              <a:t> additive </a:t>
            </a:r>
            <a:r>
              <a:rPr lang="en-US" dirty="0" err="1" smtClean="0">
                <a:latin typeface="Maiandra GD" pitchFamily="34" charset="0"/>
              </a:rPr>
              <a:t>berasal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cahaya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i="1" dirty="0" smtClean="0">
                <a:latin typeface="Maiandra GD" pitchFamily="34" charset="0"/>
              </a:rPr>
              <a:t>subtractive </a:t>
            </a:r>
            <a:r>
              <a:rPr lang="en-US" dirty="0" err="1" smtClean="0">
                <a:latin typeface="Maiandra GD" pitchFamily="34" charset="0"/>
              </a:rPr>
              <a:t>berasal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bahan</a:t>
            </a:r>
            <a:r>
              <a:rPr lang="en-US" i="1" dirty="0" smtClean="0">
                <a:latin typeface="Maiandra GD" pitchFamily="34" charset="0"/>
              </a:rPr>
              <a:t> </a:t>
            </a:r>
            <a:r>
              <a:rPr lang="en-US" dirty="0" smtClean="0">
                <a:latin typeface="Maiandra GD" pitchFamily="34" charset="0"/>
              </a:rPr>
              <a:t>yang </a:t>
            </a:r>
            <a:r>
              <a:rPr lang="en-US" dirty="0" err="1" smtClean="0">
                <a:latin typeface="Maiandra GD" pitchFamily="34" charset="0"/>
              </a:rPr>
              <a:t>disebut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pigmen</a:t>
            </a:r>
            <a:r>
              <a:rPr lang="en-US" dirty="0" smtClean="0">
                <a:latin typeface="Maiandra GD" pitchFamily="34" charset="0"/>
              </a:rPr>
              <a:t>.</a:t>
            </a:r>
            <a:endParaRPr lang="en-US" dirty="0"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1219200"/>
          <a:ext cx="8458200" cy="5228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0"/>
                <a:gridCol w="4648200"/>
              </a:tblGrid>
              <a:tr h="8128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err="1" smtClean="0">
                          <a:solidFill>
                            <a:srgbClr val="0070C0"/>
                          </a:solidFill>
                          <a:latin typeface="Maiandra GD" pitchFamily="34" charset="0"/>
                        </a:rPr>
                        <a:t>Standar</a:t>
                      </a:r>
                      <a:r>
                        <a:rPr lang="en-US" sz="2800" baseline="0" dirty="0" smtClean="0">
                          <a:solidFill>
                            <a:srgbClr val="0070C0"/>
                          </a:solidFill>
                          <a:latin typeface="Maiandra GD" pitchFamily="34" charset="0"/>
                        </a:rPr>
                        <a:t> </a:t>
                      </a:r>
                      <a:r>
                        <a:rPr lang="en-US" sz="2800" baseline="0" dirty="0" err="1" smtClean="0">
                          <a:solidFill>
                            <a:srgbClr val="0070C0"/>
                          </a:solidFill>
                          <a:latin typeface="Maiandra GD" pitchFamily="34" charset="0"/>
                        </a:rPr>
                        <a:t>Kompetensi</a:t>
                      </a:r>
                      <a:endParaRPr lang="en-US" sz="2800" dirty="0">
                        <a:solidFill>
                          <a:srgbClr val="0070C0"/>
                        </a:solidFill>
                        <a:latin typeface="Maiandra GD" pitchFamily="34" charset="0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err="1" smtClean="0">
                          <a:solidFill>
                            <a:srgbClr val="0070C0"/>
                          </a:solidFill>
                          <a:latin typeface="Maiandra GD" pitchFamily="34" charset="0"/>
                        </a:rPr>
                        <a:t>Kompetensi</a:t>
                      </a:r>
                      <a:r>
                        <a:rPr lang="en-US" sz="2800" dirty="0" smtClean="0">
                          <a:solidFill>
                            <a:srgbClr val="0070C0"/>
                          </a:solidFill>
                          <a:latin typeface="Maiandra GD" pitchFamily="34" charset="0"/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rgbClr val="0070C0"/>
                          </a:solidFill>
                          <a:latin typeface="Maiandra GD" pitchFamily="34" charset="0"/>
                        </a:rPr>
                        <a:t>Dasar</a:t>
                      </a:r>
                      <a:endParaRPr lang="en-US" sz="2800" dirty="0">
                        <a:solidFill>
                          <a:srgbClr val="0070C0"/>
                        </a:solidFill>
                        <a:latin typeface="Maiandra GD" pitchFamily="34" charset="0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latin typeface="Maiandra GD" pitchFamily="34" charset="0"/>
                        </a:rPr>
                        <a:t>1. </a:t>
                      </a:r>
                      <a:r>
                        <a:rPr lang="en-US" sz="2400" dirty="0" err="1" smtClean="0">
                          <a:latin typeface="Maiandra GD" pitchFamily="34" charset="0"/>
                        </a:rPr>
                        <a:t>Mengapresiasi</a:t>
                      </a:r>
                      <a:r>
                        <a:rPr lang="en-US" sz="240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Maiandra GD" pitchFamily="34" charset="0"/>
                        </a:rPr>
                        <a:t>karya</a:t>
                      </a:r>
                      <a:r>
                        <a:rPr lang="en-US" sz="240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Maiandra GD" pitchFamily="34" charset="0"/>
                        </a:rPr>
                        <a:t>seni</a:t>
                      </a:r>
                      <a:r>
                        <a:rPr lang="en-US" sz="240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Maiandra GD" pitchFamily="34" charset="0"/>
                        </a:rPr>
                        <a:t>rupa</a:t>
                      </a:r>
                      <a:r>
                        <a:rPr lang="en-US" sz="2400" dirty="0" smtClean="0">
                          <a:latin typeface="Maiandra GD" pitchFamily="34" charset="0"/>
                        </a:rPr>
                        <a:t>.</a:t>
                      </a:r>
                      <a:endParaRPr lang="en-US" sz="2400" dirty="0">
                        <a:latin typeface="Maiandra GD" pitchFamily="34" charset="0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50000"/>
                        </a:lnSpc>
                        <a:tabLst>
                          <a:tab pos="411163" algn="l"/>
                        </a:tabLst>
                      </a:pPr>
                      <a:r>
                        <a:rPr lang="en-US" sz="2400" dirty="0" smtClean="0">
                          <a:latin typeface="Maiandra GD" pitchFamily="34" charset="0"/>
                        </a:rPr>
                        <a:t>1.1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M</a:t>
                      </a:r>
                      <a:r>
                        <a:rPr lang="en-US" sz="2400" dirty="0" err="1" smtClean="0">
                          <a:latin typeface="Maiandra GD" pitchFamily="34" charset="0"/>
                        </a:rPr>
                        <a:t>engidentifikasi</a:t>
                      </a:r>
                      <a:r>
                        <a:rPr lang="en-US" sz="240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Maiandra GD" pitchFamily="34" charset="0"/>
                        </a:rPr>
                        <a:t>keunikan</a:t>
                      </a:r>
                      <a:r>
                        <a:rPr lang="en-US" sz="240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dirty="0" err="1" smtClean="0">
                          <a:latin typeface="Maiandra GD" pitchFamily="34" charset="0"/>
                        </a:rPr>
                        <a:t>gagasan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dan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teknik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dalam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karya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seni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rupa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terapan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tabLst>
                          <a:tab pos="342900" algn="l"/>
                        </a:tabLst>
                      </a:pPr>
                      <a:r>
                        <a:rPr lang="en-US" sz="2400" baseline="0" dirty="0" smtClean="0">
                          <a:latin typeface="Maiandra GD" pitchFamily="34" charset="0"/>
                        </a:rPr>
                        <a:t>1.2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Menampilkan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sikap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apresiatif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terhadap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keunikan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gagasan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dan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teknik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dalam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karya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seni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rupa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terapan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di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Maiandra GD" pitchFamily="34" charset="0"/>
                        </a:rPr>
                        <a:t>wilayah</a:t>
                      </a:r>
                      <a:r>
                        <a:rPr lang="en-US" sz="2400" baseline="0" dirty="0" smtClean="0">
                          <a:latin typeface="Maiandra GD" pitchFamily="34" charset="0"/>
                        </a:rPr>
                        <a:t> Nusantara.</a:t>
                      </a:r>
                      <a:endParaRPr lang="en-US" sz="2400" dirty="0">
                        <a:latin typeface="Maiandra GD" pitchFamily="34" charset="0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92100"/>
            <a:ext cx="8229600" cy="698500"/>
          </a:xfrm>
        </p:spPr>
        <p:txBody>
          <a:bodyPr/>
          <a:lstStyle/>
          <a:p>
            <a:pPr algn="ctr"/>
            <a:r>
              <a:rPr lang="en-US" sz="3600" dirty="0" smtClean="0">
                <a:solidFill>
                  <a:srgbClr val="0070C0"/>
                </a:solidFill>
                <a:latin typeface="Maiandra GD" pitchFamily="34" charset="0"/>
              </a:rPr>
              <a:t>PERIODISASI SENI RUPA</a:t>
            </a:r>
            <a:br>
              <a:rPr lang="en-US" sz="3600" dirty="0" smtClean="0">
                <a:solidFill>
                  <a:srgbClr val="0070C0"/>
                </a:solidFill>
                <a:latin typeface="Maiandra GD" pitchFamily="34" charset="0"/>
              </a:rPr>
            </a:br>
            <a:r>
              <a:rPr lang="en-US" sz="3600" dirty="0" smtClean="0">
                <a:solidFill>
                  <a:srgbClr val="0070C0"/>
                </a:solidFill>
                <a:latin typeface="Maiandra GD" pitchFamily="34" charset="0"/>
              </a:rPr>
              <a:t>MANCANEGARA</a:t>
            </a:r>
            <a:endParaRPr lang="en-US" sz="3600" dirty="0">
              <a:solidFill>
                <a:srgbClr val="0070C0"/>
              </a:solidFill>
              <a:latin typeface="Maiandra G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93824"/>
            <a:ext cx="8534400" cy="5159376"/>
          </a:xfrm>
        </p:spPr>
        <p:txBody>
          <a:bodyPr/>
          <a:lstStyle/>
          <a:p>
            <a:pPr algn="just">
              <a:buNone/>
            </a:pP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Seni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Rupa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Zaman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Prasejarah</a:t>
            </a:r>
            <a:endParaRPr lang="en-US" sz="2800" b="1" dirty="0" smtClean="0">
              <a:solidFill>
                <a:srgbClr val="0070C0"/>
              </a:solidFill>
              <a:latin typeface="Maiandra GD" pitchFamily="34" charset="0"/>
            </a:endParaRPr>
          </a:p>
          <a:p>
            <a:pPr marL="0" indent="457200" algn="just">
              <a:buNone/>
            </a:pPr>
            <a:r>
              <a:rPr lang="en-US" dirty="0" err="1" smtClean="0">
                <a:latin typeface="Maiandra GD" pitchFamily="34" charset="0"/>
              </a:rPr>
              <a:t>Karya-karya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pl-PL" dirty="0" smtClean="0">
                <a:latin typeface="Maiandra GD" pitchFamily="34" charset="0"/>
              </a:rPr>
              <a:t>rupa zaman prasejarah ini misalnya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gerabah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dengan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ornamen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hias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tertentu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patung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leluhur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masyarakat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gambar-gambar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dinding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gua</a:t>
            </a:r>
            <a:r>
              <a:rPr lang="en-US" dirty="0" smtClean="0">
                <a:latin typeface="Maiandra GD" pitchFamily="34" charset="0"/>
              </a:rPr>
              <a:t>.</a:t>
            </a:r>
            <a:endParaRPr lang="nn-NO" dirty="0" smtClean="0">
              <a:latin typeface="Maiandra GD" pitchFamily="34" charset="0"/>
            </a:endParaRPr>
          </a:p>
          <a:p>
            <a:pPr marL="0" indent="457200" algn="just">
              <a:buNone/>
            </a:pPr>
            <a:r>
              <a:rPr lang="nn-NO" dirty="0" smtClean="0">
                <a:latin typeface="Maiandra GD" pitchFamily="34" charset="0"/>
              </a:rPr>
              <a:t>Pada akhir abad ke-19 hingga awal abad ke-20, di </a:t>
            </a:r>
            <a:r>
              <a:rPr lang="en-US" dirty="0" err="1" smtClean="0">
                <a:latin typeface="Maiandra GD" pitchFamily="34" charset="0"/>
              </a:rPr>
              <a:t>beberapa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tempat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ditemukan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hasil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dianggap</a:t>
            </a:r>
            <a:r>
              <a:rPr lang="en-US" dirty="0" smtClean="0">
                <a:latin typeface="Maiandra GD" pitchFamily="34" charset="0"/>
              </a:rPr>
              <a:t> paling </a:t>
            </a:r>
            <a:r>
              <a:rPr lang="fi-FI" dirty="0" smtClean="0">
                <a:latin typeface="Maiandra GD" pitchFamily="34" charset="0"/>
              </a:rPr>
              <a:t>tua hingga saat ini, yaitu lukisan-lukisan pada dinding-dinding </a:t>
            </a:r>
            <a:r>
              <a:rPr lang="sv-SE" dirty="0" smtClean="0">
                <a:latin typeface="Maiandra GD" pitchFamily="34" charset="0"/>
              </a:rPr>
              <a:t>gua di Prancis Selatan dan Spanyol Utara. Lukisan-lukisan yang </a:t>
            </a:r>
            <a:r>
              <a:rPr lang="en-US" dirty="0" err="1" smtClean="0">
                <a:latin typeface="Maiandra GD" pitchFamily="34" charset="0"/>
              </a:rPr>
              <a:t>dibuat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oleh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manusia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prasejarah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tersebut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berupa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gambar-gambar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binatang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perburuan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algn="just">
              <a:buNone/>
            </a:pPr>
            <a:endParaRPr lang="en-US" dirty="0"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58200" cy="5159376"/>
          </a:xfrm>
        </p:spPr>
        <p:txBody>
          <a:bodyPr/>
          <a:lstStyle/>
          <a:p>
            <a:pPr algn="just">
              <a:buNone/>
            </a:pP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Seni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Rupa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Bangsa-Bangsa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Kuno</a:t>
            </a:r>
            <a:endParaRPr lang="en-US" sz="2800" b="1" dirty="0" smtClean="0">
              <a:solidFill>
                <a:srgbClr val="0070C0"/>
              </a:solidFill>
              <a:latin typeface="Maiandra GD" pitchFamily="34" charset="0"/>
            </a:endParaRPr>
          </a:p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Mesir</a:t>
            </a:r>
            <a:r>
              <a:rPr lang="en-US" b="1" dirty="0" smtClean="0">
                <a:latin typeface="Maiandra GD" pitchFamily="34" charset="0"/>
              </a:rPr>
              <a:t> </a:t>
            </a:r>
            <a:r>
              <a:rPr lang="en-US" b="1" dirty="0" err="1" smtClean="0">
                <a:latin typeface="Maiandra GD" pitchFamily="34" charset="0"/>
              </a:rPr>
              <a:t>Kuno</a:t>
            </a:r>
            <a:endParaRPr lang="en-US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en-US" dirty="0" err="1" smtClean="0">
                <a:latin typeface="Maiandra GD" pitchFamily="34" charset="0"/>
              </a:rPr>
              <a:t>Piramida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spinks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huruf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hieroglif</a:t>
            </a:r>
            <a:r>
              <a:rPr lang="en-US" dirty="0" smtClean="0">
                <a:latin typeface="Maiandra GD" pitchFamily="34" charset="0"/>
              </a:rPr>
              <a:t>, obelisk, </a:t>
            </a:r>
            <a:r>
              <a:rPr lang="en-US" dirty="0" err="1" smtClean="0">
                <a:latin typeface="Maiandra GD" pitchFamily="34" charset="0"/>
              </a:rPr>
              <a:t>kapal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laut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besar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bangunan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pemujaan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marL="457200" indent="-457200" algn="just">
              <a:buNone/>
            </a:pPr>
            <a:endParaRPr lang="en-US" dirty="0">
              <a:latin typeface="Maiandra GD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2934354"/>
            <a:ext cx="2514600" cy="3779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ight Arrow 3"/>
          <p:cNvSpPr/>
          <p:nvPr/>
        </p:nvSpPr>
        <p:spPr bwMode="auto">
          <a:xfrm>
            <a:off x="2514600" y="4495800"/>
            <a:ext cx="1828800" cy="11430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iandra GD" pitchFamily="34" charset="0"/>
              </a:rPr>
              <a:t>Spinks </a:t>
            </a:r>
          </a:p>
        </p:txBody>
      </p:sp>
    </p:spTree>
  </p:cSld>
  <p:clrMapOvr>
    <a:masterClrMapping/>
  </p:clrMapOvr>
  <p:transition spd="med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105400"/>
          </a:xfrm>
        </p:spPr>
        <p:txBody>
          <a:bodyPr/>
          <a:lstStyle/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Babilonia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en-US" dirty="0" err="1" smtClean="0">
                <a:latin typeface="Maiandra GD" pitchFamily="34" charset="0"/>
              </a:rPr>
              <a:t>Ketika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diperintah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oleh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sv-SE" dirty="0" smtClean="0">
                <a:latin typeface="Maiandra GD" pitchFamily="34" charset="0"/>
              </a:rPr>
              <a:t>Hammurabi, Undang-Undang Kerajaan Babilonia dipahatkan </a:t>
            </a:r>
            <a:r>
              <a:rPr lang="en-US" dirty="0" err="1" smtClean="0">
                <a:latin typeface="Maiandra GD" pitchFamily="34" charset="0"/>
              </a:rPr>
              <a:t>dalam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bentuk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tulisan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paku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pada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sebuah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tugu</a:t>
            </a:r>
            <a:r>
              <a:rPr lang="en-US" dirty="0" smtClean="0">
                <a:latin typeface="Maiandra GD" pitchFamily="34" charset="0"/>
              </a:rPr>
              <a:t>.</a:t>
            </a:r>
            <a:endParaRPr lang="en-US" b="1" dirty="0" smtClean="0">
              <a:latin typeface="Maiandra GD" pitchFamily="34" charset="0"/>
            </a:endParaRPr>
          </a:p>
          <a:p>
            <a:pPr marL="457200" indent="-457200" algn="just">
              <a:buNone/>
            </a:pPr>
            <a:r>
              <a:rPr lang="en-US" b="1" dirty="0" err="1" smtClean="0">
                <a:latin typeface="Maiandra GD" pitchFamily="34" charset="0"/>
              </a:rPr>
              <a:t>Asiria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en-US" dirty="0" smtClean="0">
                <a:latin typeface="Maiandra GD" pitchFamily="34" charset="0"/>
              </a:rPr>
              <a:t>Relief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gambar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menunjukkan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kekuasaan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keperkasaan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para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prajurit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senjata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perang</a:t>
            </a:r>
            <a:r>
              <a:rPr lang="en-US" dirty="0" smtClean="0">
                <a:latin typeface="Maiandra GD" pitchFamily="34" charset="0"/>
              </a:rPr>
              <a:t>.</a:t>
            </a:r>
            <a:endParaRPr lang="en-US" b="1" dirty="0" smtClean="0">
              <a:latin typeface="Maiandra GD" pitchFamily="34" charset="0"/>
            </a:endParaRPr>
          </a:p>
          <a:p>
            <a:pPr algn="just">
              <a:buNone/>
            </a:pPr>
            <a:r>
              <a:rPr lang="en-US" b="1" dirty="0" err="1" smtClean="0">
                <a:latin typeface="Maiandra GD" pitchFamily="34" charset="0"/>
              </a:rPr>
              <a:t>Yunani</a:t>
            </a:r>
            <a:r>
              <a:rPr lang="en-US" b="1" dirty="0" smtClean="0">
                <a:latin typeface="Maiandra GD" pitchFamily="34" charset="0"/>
              </a:rPr>
              <a:t> </a:t>
            </a:r>
            <a:r>
              <a:rPr lang="en-US" b="1" dirty="0" err="1" smtClean="0">
                <a:latin typeface="Maiandra GD" pitchFamily="34" charset="0"/>
              </a:rPr>
              <a:t>dan</a:t>
            </a:r>
            <a:r>
              <a:rPr lang="en-US" b="1" dirty="0" smtClean="0">
                <a:latin typeface="Maiandra GD" pitchFamily="34" charset="0"/>
              </a:rPr>
              <a:t> </a:t>
            </a:r>
            <a:r>
              <a:rPr lang="en-US" b="1" dirty="0" err="1" smtClean="0">
                <a:latin typeface="Maiandra GD" pitchFamily="34" charset="0"/>
              </a:rPr>
              <a:t>Romawi</a:t>
            </a:r>
            <a:endParaRPr lang="en-US" b="1" dirty="0" smtClean="0">
              <a:latin typeface="Maiandra GD" pitchFamily="34" charset="0"/>
            </a:endParaRPr>
          </a:p>
          <a:p>
            <a:pPr marL="457200" indent="0" algn="just">
              <a:buNone/>
            </a:pPr>
            <a:r>
              <a:rPr lang="en-US" dirty="0" err="1" smtClean="0">
                <a:latin typeface="Maiandra GD" pitchFamily="34" charset="0"/>
              </a:rPr>
              <a:t>Karya-karya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rupa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arsitektur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Yunani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Kuno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sampai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saat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masih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banyak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dijadikan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sumber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inspirasi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bagi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bangunan-bangunan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berbagai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belahan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dunia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terutama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sv-SE" dirty="0" smtClean="0">
                <a:latin typeface="Maiandra GD" pitchFamily="34" charset="0"/>
              </a:rPr>
              <a:t>dalam bentuk tiang penyangga atap.</a:t>
            </a:r>
            <a:endParaRPr lang="en-US" dirty="0"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410200"/>
          </a:xfrm>
        </p:spPr>
        <p:txBody>
          <a:bodyPr/>
          <a:lstStyle/>
          <a:p>
            <a:pPr algn="just">
              <a:buNone/>
            </a:pP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Seni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Rupa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Abad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Pertengahan</a:t>
            </a:r>
            <a:endParaRPr lang="en-US" sz="2800" b="1" dirty="0" smtClean="0">
              <a:solidFill>
                <a:srgbClr val="0070C0"/>
              </a:solidFill>
              <a:latin typeface="Maiandra GD" pitchFamily="34" charset="0"/>
            </a:endParaRPr>
          </a:p>
          <a:p>
            <a:pPr marL="0" indent="457200" algn="just">
              <a:buNone/>
            </a:pPr>
            <a:r>
              <a:rPr lang="en-US" dirty="0" err="1" smtClean="0">
                <a:latin typeface="Maiandra GD" pitchFamily="34" charset="0"/>
              </a:rPr>
              <a:t>Ciri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khas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karya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rupa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zaman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adalah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adanya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keterikatan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terhadap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otoritas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gereja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mendominasi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pemerintahan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struktur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sosial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masyarakat</a:t>
            </a:r>
            <a:r>
              <a:rPr lang="en-US" dirty="0" smtClean="0">
                <a:latin typeface="Maiandra GD" pitchFamily="34" charset="0"/>
              </a:rPr>
              <a:t>. </a:t>
            </a:r>
            <a:r>
              <a:rPr lang="en-US" dirty="0" err="1" smtClean="0">
                <a:latin typeface="Maiandra GD" pitchFamily="34" charset="0"/>
              </a:rPr>
              <a:t>Secara</a:t>
            </a:r>
            <a:r>
              <a:rPr lang="en-US" dirty="0" smtClean="0">
                <a:latin typeface="Maiandra GD" pitchFamily="34" charset="0"/>
              </a:rPr>
              <a:t> visual, </a:t>
            </a:r>
            <a:r>
              <a:rPr lang="en-US" dirty="0" err="1" smtClean="0">
                <a:latin typeface="Maiandra GD" pitchFamily="34" charset="0"/>
              </a:rPr>
              <a:t>karya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rupa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zaman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terlihat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datar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dengan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pengolahan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warna-warna</a:t>
            </a:r>
            <a:r>
              <a:rPr lang="en-US" dirty="0" smtClean="0">
                <a:latin typeface="Maiandra GD" pitchFamily="34" charset="0"/>
              </a:rPr>
              <a:t> primer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pose yang </a:t>
            </a:r>
            <a:r>
              <a:rPr lang="en-US" dirty="0" err="1" smtClean="0">
                <a:latin typeface="Maiandra GD" pitchFamily="34" charset="0"/>
              </a:rPr>
              <a:t>agak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kaku</a:t>
            </a:r>
            <a:r>
              <a:rPr lang="en-US" dirty="0" smtClean="0">
                <a:latin typeface="Maiandra GD" pitchFamily="34" charset="0"/>
              </a:rPr>
              <a:t>. </a:t>
            </a:r>
          </a:p>
          <a:p>
            <a:pPr marL="0" indent="457200" algn="just">
              <a:buNone/>
            </a:pPr>
            <a:r>
              <a:rPr lang="en-US" dirty="0" smtClean="0">
                <a:latin typeface="Maiandra GD" pitchFamily="34" charset="0"/>
              </a:rPr>
              <a:t>Material cat </a:t>
            </a:r>
            <a:r>
              <a:rPr lang="en-US" dirty="0" err="1" smtClean="0">
                <a:latin typeface="Maiandra GD" pitchFamily="34" charset="0"/>
              </a:rPr>
              <a:t>emas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batuan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berharga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gading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banyak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dipakai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sebagai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fi-FI" dirty="0" smtClean="0">
                <a:latin typeface="Maiandra GD" pitchFamily="34" charset="0"/>
              </a:rPr>
              <a:t>bahan utama karya seni. Karya seni yang menonjol pada </a:t>
            </a:r>
            <a:r>
              <a:rPr lang="en-US" dirty="0" err="1" smtClean="0">
                <a:latin typeface="Maiandra GD" pitchFamily="34" charset="0"/>
              </a:rPr>
              <a:t>zaman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adalah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lukisan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dinding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lukisan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kaca</a:t>
            </a:r>
            <a:r>
              <a:rPr lang="en-US" dirty="0" smtClean="0">
                <a:latin typeface="Maiandra GD" pitchFamily="34" charset="0"/>
              </a:rPr>
              <a:t> (</a:t>
            </a:r>
            <a:r>
              <a:rPr lang="en-US" i="1" dirty="0" smtClean="0">
                <a:latin typeface="Maiandra GD" pitchFamily="34" charset="0"/>
              </a:rPr>
              <a:t>stained </a:t>
            </a:r>
            <a:r>
              <a:rPr lang="es-ES" i="1" dirty="0" err="1" smtClean="0">
                <a:latin typeface="Maiandra GD" pitchFamily="34" charset="0"/>
              </a:rPr>
              <a:t>glass</a:t>
            </a:r>
            <a:r>
              <a:rPr lang="es-ES" dirty="0" smtClean="0">
                <a:latin typeface="Maiandra GD" pitchFamily="34" charset="0"/>
              </a:rPr>
              <a:t>) pada </a:t>
            </a:r>
            <a:r>
              <a:rPr lang="es-ES" dirty="0" err="1" smtClean="0">
                <a:latin typeface="Maiandra GD" pitchFamily="34" charset="0"/>
              </a:rPr>
              <a:t>jendela-jendela</a:t>
            </a:r>
            <a:r>
              <a:rPr lang="es-ES" dirty="0" smtClean="0">
                <a:latin typeface="Maiandra GD" pitchFamily="34" charset="0"/>
              </a:rPr>
              <a:t> </a:t>
            </a:r>
            <a:r>
              <a:rPr lang="es-ES" dirty="0" err="1" smtClean="0">
                <a:latin typeface="Maiandra GD" pitchFamily="34" charset="0"/>
              </a:rPr>
              <a:t>bangunan</a:t>
            </a:r>
            <a:r>
              <a:rPr lang="es-ES" dirty="0" smtClean="0">
                <a:latin typeface="Maiandra GD" pitchFamily="34" charset="0"/>
              </a:rPr>
              <a:t> </a:t>
            </a:r>
            <a:r>
              <a:rPr lang="es-ES" dirty="0" err="1" smtClean="0">
                <a:latin typeface="Maiandra GD" pitchFamily="34" charset="0"/>
              </a:rPr>
              <a:t>suci</a:t>
            </a:r>
            <a:r>
              <a:rPr lang="es-ES" dirty="0" smtClean="0">
                <a:latin typeface="Maiandra GD" pitchFamily="34" charset="0"/>
              </a:rPr>
              <a:t>, </a:t>
            </a:r>
            <a:r>
              <a:rPr lang="es-ES" dirty="0" err="1" smtClean="0">
                <a:latin typeface="Maiandra GD" pitchFamily="34" charset="0"/>
              </a:rPr>
              <a:t>istana</a:t>
            </a:r>
            <a:r>
              <a:rPr lang="es-ES" dirty="0" smtClean="0">
                <a:latin typeface="Maiandra GD" pitchFamily="34" charset="0"/>
              </a:rPr>
              <a:t> raja, </a:t>
            </a:r>
            <a:r>
              <a:rPr lang="es-ES" dirty="0" err="1" smtClean="0">
                <a:latin typeface="Maiandra GD" pitchFamily="34" charset="0"/>
              </a:rPr>
              <a:t>serta</a:t>
            </a:r>
            <a:r>
              <a:rPr lang="es-E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rumah-rumah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bangsawan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dengan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teknik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i="1" dirty="0" smtClean="0">
                <a:latin typeface="Maiandra GD" pitchFamily="34" charset="0"/>
              </a:rPr>
              <a:t>tempera, al-fresco, al-</a:t>
            </a:r>
            <a:r>
              <a:rPr lang="en-US" i="1" dirty="0" err="1" smtClean="0">
                <a:latin typeface="Maiandra GD" pitchFamily="34" charset="0"/>
              </a:rPr>
              <a:t>secco</a:t>
            </a:r>
            <a:r>
              <a:rPr lang="en-US" i="1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mozaik</a:t>
            </a:r>
            <a:r>
              <a:rPr lang="en-US" i="1" dirty="0" smtClean="0">
                <a:latin typeface="Maiandra GD" pitchFamily="34" charset="0"/>
              </a:rPr>
              <a:t>.</a:t>
            </a:r>
            <a:endParaRPr lang="en-US" dirty="0"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334000"/>
          </a:xfrm>
        </p:spPr>
        <p:txBody>
          <a:bodyPr/>
          <a:lstStyle/>
          <a:p>
            <a:pPr algn="just">
              <a:buNone/>
            </a:pP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Seni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Rupa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Zaman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Renaisans</a:t>
            </a:r>
            <a:endParaRPr lang="en-US" sz="2800" b="1" dirty="0" smtClean="0">
              <a:solidFill>
                <a:srgbClr val="0070C0"/>
              </a:solidFill>
              <a:latin typeface="Maiandra GD" pitchFamily="34" charset="0"/>
            </a:endParaRPr>
          </a:p>
          <a:p>
            <a:pPr marL="0" indent="457200" algn="just">
              <a:buNone/>
            </a:pPr>
            <a:r>
              <a:rPr lang="en-US" dirty="0" err="1" smtClean="0">
                <a:latin typeface="Maiandra GD" pitchFamily="34" charset="0"/>
              </a:rPr>
              <a:t>Tokoh-tokoh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rupa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terkenal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pada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periode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it-IT" dirty="0" smtClean="0">
                <a:latin typeface="Maiandra GD" pitchFamily="34" charset="0"/>
              </a:rPr>
              <a:t>ini adalah Leonardo da Vinci, Michelangelo, dan Raffaello </a:t>
            </a:r>
            <a:r>
              <a:rPr lang="en-US" dirty="0" err="1" smtClean="0">
                <a:latin typeface="Maiandra GD" pitchFamily="34" charset="0"/>
              </a:rPr>
              <a:t>Sanzio</a:t>
            </a:r>
            <a:r>
              <a:rPr lang="en-US" dirty="0" smtClean="0">
                <a:latin typeface="Maiandra GD" pitchFamily="34" charset="0"/>
              </a:rPr>
              <a:t>. </a:t>
            </a:r>
            <a:r>
              <a:rPr lang="en-US" dirty="0" err="1" smtClean="0">
                <a:latin typeface="Maiandra GD" pitchFamily="34" charset="0"/>
              </a:rPr>
              <a:t>Karya-karya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penting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pada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masa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dapat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dilihat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pada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sv-SE" dirty="0" smtClean="0">
                <a:latin typeface="Maiandra GD" pitchFamily="34" charset="0"/>
              </a:rPr>
              <a:t>bentuk-bentuk bangunan gereja, lukisan-lukisan dinding, relief </a:t>
            </a:r>
            <a:r>
              <a:rPr lang="en-US" dirty="0" err="1" smtClean="0">
                <a:latin typeface="Maiandra GD" pitchFamily="34" charset="0"/>
              </a:rPr>
              <a:t>pada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pintu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rumah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bangunan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gereja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serta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patung-patung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perunggu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menghiasi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hampir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seluruh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gereja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di</a:t>
            </a:r>
            <a:r>
              <a:rPr lang="en-US" dirty="0" smtClean="0">
                <a:latin typeface="Maiandra GD" pitchFamily="34" charset="0"/>
              </a:rPr>
              <a:t> Italia, </a:t>
            </a:r>
            <a:r>
              <a:rPr lang="en-US" dirty="0" err="1" smtClean="0">
                <a:latin typeface="Maiandra GD" pitchFamily="34" charset="0"/>
              </a:rPr>
              <a:t>Eropa</a:t>
            </a:r>
            <a:r>
              <a:rPr lang="en-US" dirty="0" smtClean="0">
                <a:latin typeface="Maiandra GD" pitchFamily="34" charset="0"/>
              </a:rPr>
              <a:t> Barat,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Eropa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Timur</a:t>
            </a:r>
            <a:r>
              <a:rPr lang="en-US" dirty="0" smtClean="0">
                <a:latin typeface="Maiandra GD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Seni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Rupa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Zaman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Barok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dan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Rokoko</a:t>
            </a:r>
            <a:endParaRPr lang="en-US" sz="2800" b="1" dirty="0" smtClean="0">
              <a:solidFill>
                <a:srgbClr val="0070C0"/>
              </a:solidFill>
              <a:latin typeface="Maiandra GD" pitchFamily="34" charset="0"/>
            </a:endParaRPr>
          </a:p>
          <a:p>
            <a:pPr marL="0" indent="457200" algn="just">
              <a:buNone/>
            </a:pPr>
            <a:r>
              <a:rPr lang="en-US" dirty="0" err="1" smtClean="0">
                <a:latin typeface="Maiandra GD" pitchFamily="34" charset="0"/>
              </a:rPr>
              <a:t>Seniman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Zaman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Barok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adalah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pelukis</a:t>
            </a:r>
            <a:r>
              <a:rPr lang="en-US" dirty="0" smtClean="0">
                <a:latin typeface="Maiandra GD" pitchFamily="34" charset="0"/>
              </a:rPr>
              <a:t> Peter Paul Rubens, Jacobs </a:t>
            </a:r>
            <a:r>
              <a:rPr lang="en-US" dirty="0" err="1" smtClean="0">
                <a:latin typeface="Maiandra GD" pitchFamily="34" charset="0"/>
              </a:rPr>
              <a:t>Jordaens</a:t>
            </a:r>
            <a:r>
              <a:rPr lang="en-US" dirty="0" smtClean="0">
                <a:latin typeface="Maiandra GD" pitchFamily="34" charset="0"/>
              </a:rPr>
              <a:t>, Rembrandt van Rijn, Claude Lorrain, </a:t>
            </a:r>
            <a:r>
              <a:rPr lang="it-IT" dirty="0" smtClean="0">
                <a:latin typeface="Maiandra GD" pitchFamily="34" charset="0"/>
              </a:rPr>
              <a:t>arsitek Fransesco Borromini, Gian Lorenzo Bernini, dan Pietro </a:t>
            </a:r>
            <a:r>
              <a:rPr lang="en-US" dirty="0" err="1" smtClean="0">
                <a:latin typeface="Maiandra GD" pitchFamily="34" charset="0"/>
              </a:rPr>
              <a:t>da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Cortona</a:t>
            </a:r>
            <a:r>
              <a:rPr lang="en-US" dirty="0" smtClean="0">
                <a:latin typeface="Maiandra GD" pitchFamily="34" charset="0"/>
              </a:rPr>
              <a:t>. </a:t>
            </a: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181600"/>
          </a:xfrm>
        </p:spPr>
        <p:txBody>
          <a:bodyPr/>
          <a:lstStyle/>
          <a:p>
            <a:pPr marL="0" indent="457200" algn="just">
              <a:buNone/>
            </a:pPr>
            <a:r>
              <a:rPr lang="en-US" dirty="0" err="1" smtClean="0">
                <a:latin typeface="Maiandra GD" pitchFamily="34" charset="0"/>
              </a:rPr>
              <a:t>Rokoko</a:t>
            </a:r>
            <a:r>
              <a:rPr lang="en-US" dirty="0" smtClean="0">
                <a:latin typeface="Maiandra GD" pitchFamily="34" charset="0"/>
              </a:rPr>
              <a:t> (</a:t>
            </a:r>
            <a:r>
              <a:rPr lang="en-US" i="1" dirty="0" smtClean="0">
                <a:latin typeface="Maiandra GD" pitchFamily="34" charset="0"/>
              </a:rPr>
              <a:t>Rococo) </a:t>
            </a:r>
            <a:r>
              <a:rPr lang="en-US" i="1" dirty="0" err="1" smtClean="0">
                <a:latin typeface="Maiandra GD" pitchFamily="34" charset="0"/>
              </a:rPr>
              <a:t>diambil</a:t>
            </a:r>
            <a:r>
              <a:rPr lang="en-US" i="1" dirty="0" smtClean="0">
                <a:latin typeface="Maiandra GD" pitchFamily="34" charset="0"/>
              </a:rPr>
              <a:t> </a:t>
            </a:r>
            <a:r>
              <a:rPr lang="en-US" i="1" dirty="0" err="1" smtClean="0">
                <a:latin typeface="Maiandra GD" pitchFamily="34" charset="0"/>
              </a:rPr>
              <a:t>dari</a:t>
            </a:r>
            <a:r>
              <a:rPr lang="en-US" i="1" dirty="0" smtClean="0">
                <a:latin typeface="Maiandra GD" pitchFamily="34" charset="0"/>
              </a:rPr>
              <a:t> </a:t>
            </a:r>
            <a:r>
              <a:rPr lang="en-US" i="1" dirty="0" err="1" smtClean="0">
                <a:latin typeface="Maiandra GD" pitchFamily="34" charset="0"/>
              </a:rPr>
              <a:t>kata</a:t>
            </a:r>
            <a:r>
              <a:rPr lang="en-US" i="1" dirty="0" smtClean="0">
                <a:latin typeface="Maiandra GD" pitchFamily="34" charset="0"/>
              </a:rPr>
              <a:t> “</a:t>
            </a:r>
            <a:r>
              <a:rPr lang="en-US" i="1" dirty="0" err="1" smtClean="0">
                <a:latin typeface="Maiandra GD" pitchFamily="34" charset="0"/>
              </a:rPr>
              <a:t>rocaile</a:t>
            </a:r>
            <a:r>
              <a:rPr lang="en-US" i="1" dirty="0" smtClean="0">
                <a:latin typeface="Maiandra GD" pitchFamily="34" charset="0"/>
              </a:rPr>
              <a:t>” </a:t>
            </a:r>
            <a:r>
              <a:rPr lang="en-US" dirty="0" smtClean="0">
                <a:latin typeface="Maiandra GD" pitchFamily="34" charset="0"/>
              </a:rPr>
              <a:t>yang </a:t>
            </a:r>
            <a:r>
              <a:rPr lang="en-US" dirty="0" err="1" smtClean="0">
                <a:latin typeface="Maiandra GD" pitchFamily="34" charset="0"/>
              </a:rPr>
              <a:t>berarti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seni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kulit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kerang</a:t>
            </a:r>
            <a:r>
              <a:rPr lang="en-US" dirty="0" smtClean="0">
                <a:latin typeface="Maiandra GD" pitchFamily="34" charset="0"/>
              </a:rPr>
              <a:t>. </a:t>
            </a:r>
            <a:r>
              <a:rPr lang="en-US" dirty="0" err="1" smtClean="0">
                <a:latin typeface="Maiandra GD" pitchFamily="34" charset="0"/>
              </a:rPr>
              <a:t>Seniman</a:t>
            </a:r>
            <a:r>
              <a:rPr lang="en-US" dirty="0" smtClean="0">
                <a:latin typeface="Maiandra GD" pitchFamily="34" charset="0"/>
              </a:rPr>
              <a:t> yang </a:t>
            </a:r>
            <a:r>
              <a:rPr lang="en-US" dirty="0" err="1" smtClean="0">
                <a:latin typeface="Maiandra GD" pitchFamily="34" charset="0"/>
              </a:rPr>
              <a:t>berperan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pada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zaman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ini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adalah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pelukis</a:t>
            </a:r>
            <a:r>
              <a:rPr lang="en-US" dirty="0" smtClean="0">
                <a:latin typeface="Maiandra GD" pitchFamily="34" charset="0"/>
              </a:rPr>
              <a:t> Jean Antoine Watteau (1684-1721) </a:t>
            </a:r>
            <a:r>
              <a:rPr lang="en-US" dirty="0" err="1" smtClean="0">
                <a:latin typeface="Maiandra GD" pitchFamily="34" charset="0"/>
              </a:rPr>
              <a:t>arsitek</a:t>
            </a:r>
            <a:r>
              <a:rPr lang="en-US" dirty="0" smtClean="0">
                <a:latin typeface="Maiandra GD" pitchFamily="34" charset="0"/>
              </a:rPr>
              <a:t> Francesco </a:t>
            </a:r>
            <a:r>
              <a:rPr lang="en-US" dirty="0" err="1" smtClean="0">
                <a:latin typeface="Maiandra GD" pitchFamily="34" charset="0"/>
              </a:rPr>
              <a:t>Bartolomeo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Rastrelli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desainer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furnitur</a:t>
            </a:r>
            <a:r>
              <a:rPr lang="en-US" dirty="0" smtClean="0">
                <a:latin typeface="Maiandra GD" pitchFamily="34" charset="0"/>
              </a:rPr>
              <a:t> J.A. </a:t>
            </a:r>
            <a:r>
              <a:rPr lang="en-US" dirty="0" err="1" smtClean="0">
                <a:latin typeface="Maiandra GD" pitchFamily="34" charset="0"/>
              </a:rPr>
              <a:t>Meissonnier</a:t>
            </a:r>
            <a:r>
              <a:rPr lang="en-US" dirty="0" smtClean="0">
                <a:latin typeface="Maiandra GD" pitchFamily="34" charset="0"/>
              </a:rPr>
              <a:t>, Joseph Anton </a:t>
            </a:r>
            <a:r>
              <a:rPr lang="de-DE" dirty="0" smtClean="0">
                <a:latin typeface="Maiandra GD" pitchFamily="34" charset="0"/>
              </a:rPr>
              <a:t>Feucthmayer, dan desainer interior James Gibbs.</a:t>
            </a:r>
          </a:p>
          <a:p>
            <a:pPr marL="0" indent="0" algn="just">
              <a:buNone/>
            </a:pP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Seni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Maiandra GD" pitchFamily="34" charset="0"/>
              </a:rPr>
              <a:t>Rupa</a:t>
            </a:r>
            <a:r>
              <a:rPr lang="en-US" sz="2800" b="1" dirty="0" smtClean="0">
                <a:solidFill>
                  <a:srgbClr val="0070C0"/>
                </a:solidFill>
                <a:latin typeface="Maiandra GD" pitchFamily="34" charset="0"/>
              </a:rPr>
              <a:t> Abad Ke-19</a:t>
            </a:r>
            <a:endParaRPr lang="en-US" sz="2800" dirty="0" smtClean="0">
              <a:solidFill>
                <a:srgbClr val="0070C0"/>
              </a:solidFill>
              <a:latin typeface="Maiandra GD" pitchFamily="34" charset="0"/>
            </a:endParaRPr>
          </a:p>
          <a:p>
            <a:pPr marL="0" indent="457200" algn="just">
              <a:buNone/>
            </a:pPr>
            <a:r>
              <a:rPr lang="en-US" dirty="0" err="1" smtClean="0">
                <a:latin typeface="Maiandra GD" pitchFamily="34" charset="0"/>
              </a:rPr>
              <a:t>Seniman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abad</a:t>
            </a:r>
            <a:r>
              <a:rPr lang="en-US" dirty="0" smtClean="0">
                <a:latin typeface="Maiandra GD" pitchFamily="34" charset="0"/>
              </a:rPr>
              <a:t> ke-19 </a:t>
            </a:r>
            <a:r>
              <a:rPr lang="en-US" dirty="0" err="1" smtClean="0">
                <a:latin typeface="Maiandra GD" pitchFamily="34" charset="0"/>
              </a:rPr>
              <a:t>adalah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pelukis</a:t>
            </a:r>
            <a:r>
              <a:rPr lang="en-US" dirty="0" smtClean="0">
                <a:latin typeface="Maiandra GD" pitchFamily="34" charset="0"/>
              </a:rPr>
              <a:t> Theodore Gericault, Jean Claude Monet, Paul Cezanne, George </a:t>
            </a:r>
            <a:r>
              <a:rPr lang="en-US" dirty="0" err="1" smtClean="0">
                <a:latin typeface="Maiandra GD" pitchFamily="34" charset="0"/>
              </a:rPr>
              <a:t>Hendrik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nl-NL" dirty="0" smtClean="0">
                <a:latin typeface="Maiandra GD" pitchFamily="34" charset="0"/>
              </a:rPr>
              <a:t>Breitner, William Blake, dan Vincent van Gogh, arsitek Henri </a:t>
            </a:r>
            <a:r>
              <a:rPr lang="en-US" dirty="0" err="1" smtClean="0">
                <a:latin typeface="Maiandra GD" pitchFamily="34" charset="0"/>
              </a:rPr>
              <a:t>Labrouste</a:t>
            </a:r>
            <a:r>
              <a:rPr lang="en-US" dirty="0" smtClean="0">
                <a:latin typeface="Maiandra GD" pitchFamily="34" charset="0"/>
              </a:rPr>
              <a:t>,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Joseph Paxton. </a:t>
            </a:r>
            <a:r>
              <a:rPr lang="en-US" dirty="0" err="1" smtClean="0">
                <a:latin typeface="Maiandra GD" pitchFamily="34" charset="0"/>
              </a:rPr>
              <a:t>Bangunan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penanda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abad</a:t>
            </a:r>
            <a:r>
              <a:rPr lang="en-US" dirty="0" smtClean="0">
                <a:latin typeface="Maiandra GD" pitchFamily="34" charset="0"/>
              </a:rPr>
              <a:t> ke-19 </a:t>
            </a:r>
            <a:r>
              <a:rPr lang="en-US" dirty="0" err="1" smtClean="0">
                <a:latin typeface="Maiandra GD" pitchFamily="34" charset="0"/>
              </a:rPr>
              <a:t>adalah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menara</a:t>
            </a:r>
            <a:r>
              <a:rPr lang="en-US" dirty="0" smtClean="0">
                <a:latin typeface="Maiandra GD" pitchFamily="34" charset="0"/>
              </a:rPr>
              <a:t> Eiffel </a:t>
            </a:r>
            <a:r>
              <a:rPr lang="en-US" dirty="0" err="1" smtClean="0">
                <a:latin typeface="Maiandra GD" pitchFamily="34" charset="0"/>
              </a:rPr>
              <a:t>dan</a:t>
            </a:r>
            <a:r>
              <a:rPr lang="en-US" dirty="0" smtClean="0">
                <a:latin typeface="Maiandra GD" pitchFamily="34" charset="0"/>
              </a:rPr>
              <a:t> </a:t>
            </a:r>
            <a:r>
              <a:rPr lang="en-US" dirty="0" err="1" smtClean="0">
                <a:latin typeface="Maiandra GD" pitchFamily="34" charset="0"/>
              </a:rPr>
              <a:t>Bibliotheque</a:t>
            </a:r>
            <a:r>
              <a:rPr lang="en-US" dirty="0" smtClean="0">
                <a:latin typeface="Maiandra GD" pitchFamily="34" charset="0"/>
              </a:rPr>
              <a:t> Sainte-Genevieve </a:t>
            </a:r>
            <a:r>
              <a:rPr lang="en-US" dirty="0" err="1" smtClean="0">
                <a:latin typeface="Maiandra GD" pitchFamily="34" charset="0"/>
              </a:rPr>
              <a:t>di</a:t>
            </a:r>
            <a:r>
              <a:rPr lang="en-US" dirty="0" smtClean="0">
                <a:latin typeface="Maiandra GD" pitchFamily="34" charset="0"/>
              </a:rPr>
              <a:t> Paris, Crystal Palace </a:t>
            </a:r>
            <a:r>
              <a:rPr lang="it-IT" dirty="0" smtClean="0">
                <a:latin typeface="Maiandra GD" pitchFamily="34" charset="0"/>
              </a:rPr>
              <a:t>dan stasiun kereta api St. Pancras di London.</a:t>
            </a:r>
            <a:endParaRPr lang="en-US" dirty="0" smtClean="0"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6477000" y="304800"/>
            <a:ext cx="2343150" cy="349000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3657600" y="3581400"/>
            <a:ext cx="2343150" cy="3124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304800" y="1143000"/>
            <a:ext cx="2921522" cy="515591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Left Arrow 6"/>
          <p:cNvSpPr/>
          <p:nvPr/>
        </p:nvSpPr>
        <p:spPr bwMode="auto">
          <a:xfrm>
            <a:off x="6400800" y="4572000"/>
            <a:ext cx="2514600" cy="13716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 err="1" smtClean="0">
                <a:latin typeface="Maiandra GD" pitchFamily="34" charset="0"/>
              </a:rPr>
              <a:t>Gereja</a:t>
            </a:r>
            <a:r>
              <a:rPr lang="en-US" sz="2400" dirty="0" smtClean="0">
                <a:latin typeface="Maiandra GD" pitchFamily="34" charset="0"/>
              </a:rPr>
              <a:t> </a:t>
            </a:r>
            <a:r>
              <a:rPr lang="en-US" sz="2400" dirty="0" err="1" smtClean="0">
                <a:latin typeface="Maiandra GD" pitchFamily="34" charset="0"/>
              </a:rPr>
              <a:t>Sant’lvo</a:t>
            </a:r>
            <a:endParaRPr lang="en-US" sz="2400" dirty="0" smtClean="0">
              <a:latin typeface="Maiandra GD" pitchFamily="34" charset="0"/>
            </a:endParaRPr>
          </a:p>
          <a:p>
            <a:pPr algn="ctr"/>
            <a:r>
              <a:rPr lang="en-US" sz="2400" dirty="0" err="1" smtClean="0">
                <a:latin typeface="Maiandra GD" pitchFamily="34" charset="0"/>
              </a:rPr>
              <a:t>alla</a:t>
            </a:r>
            <a:r>
              <a:rPr lang="en-US" sz="2400" dirty="0" smtClean="0">
                <a:latin typeface="Maiandra GD" pitchFamily="34" charset="0"/>
              </a:rPr>
              <a:t> </a:t>
            </a:r>
            <a:r>
              <a:rPr lang="en-US" sz="2400" dirty="0" err="1" smtClean="0">
                <a:latin typeface="Maiandra GD" pitchFamily="34" charset="0"/>
              </a:rPr>
              <a:t>Sapienza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aiandra GD" pitchFamily="34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3505200" y="2133600"/>
            <a:ext cx="2057400" cy="106680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aiandra GD" pitchFamily="34" charset="0"/>
              </a:rPr>
              <a:t>Rokoko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iandra GD" pitchFamily="34" charset="0"/>
              </a:rPr>
              <a:t> 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3276600" y="685800"/>
            <a:ext cx="2667000" cy="1219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aiandra GD" pitchFamily="34" charset="0"/>
              </a:rPr>
              <a:t>Lukisan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iandra GD" pitchFamily="34" charset="0"/>
              </a:rPr>
              <a:t>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aiandra GD" pitchFamily="34" charset="0"/>
              </a:rPr>
              <a:t>Monalisa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aiandra GD" pitchFamily="34" charset="0"/>
            </a:endParaRPr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8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Theme21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heme20">
  <a:themeElements>
    <a:clrScheme name="演示设计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演示设计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演示设计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21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eme22">
  <a:themeElements>
    <a:clrScheme name="演示设计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演示设计">
      <a:majorFont>
        <a:latin typeface="Calibri"/>
        <a:ea typeface="SimHei"/>
        <a:cs typeface=""/>
      </a:majorFont>
      <a:minorFont>
        <a:latin typeface="Calibri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演示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heme23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Theme21</Template>
  <TotalTime>146</TotalTime>
  <Words>999</Words>
  <Application>Microsoft Office PowerPoint</Application>
  <PresentationFormat>On-screen Show (4:3)</PresentationFormat>
  <Paragraphs>85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Theme21</vt:lpstr>
      <vt:lpstr>默认设计模板</vt:lpstr>
      <vt:lpstr>1_Theme21</vt:lpstr>
      <vt:lpstr>1_默认设计模板</vt:lpstr>
      <vt:lpstr>Theme22</vt:lpstr>
      <vt:lpstr>2_默认设计模板</vt:lpstr>
      <vt:lpstr>默认设计模板_2</vt:lpstr>
      <vt:lpstr>Theme23</vt:lpstr>
      <vt:lpstr>1_默认设计模板_2</vt:lpstr>
      <vt:lpstr>Theme20</vt:lpstr>
      <vt:lpstr>3_默认设计模板</vt:lpstr>
      <vt:lpstr>BAB 1 SENI RUPA TERAPAN</vt:lpstr>
      <vt:lpstr>Slide 2</vt:lpstr>
      <vt:lpstr>PERIODISASI SENI RUPA MANCANEGARA</vt:lpstr>
      <vt:lpstr>Slide 4</vt:lpstr>
      <vt:lpstr>Slide 5</vt:lpstr>
      <vt:lpstr>Slide 6</vt:lpstr>
      <vt:lpstr>Slide 7</vt:lpstr>
      <vt:lpstr>Slide 8</vt:lpstr>
      <vt:lpstr>Slide 9</vt:lpstr>
      <vt:lpstr>Slide 10</vt:lpstr>
      <vt:lpstr>ALIRAN SENI LUKIS</vt:lpstr>
      <vt:lpstr>Slide 12</vt:lpstr>
      <vt:lpstr>Slide 13</vt:lpstr>
      <vt:lpstr>Slide 14</vt:lpstr>
      <vt:lpstr>Slide 15</vt:lpstr>
      <vt:lpstr>Slide 16</vt:lpstr>
      <vt:lpstr>KOMPOSISI WARNA</vt:lpstr>
      <vt:lpstr>Slide 18</vt:lpstr>
    </vt:vector>
  </TitlesOfParts>
  <Company>http://sharingcentre.info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 I SENI RUPA TERAPAN</dc:title>
  <dc:creator>Activated User</dc:creator>
  <cp:lastModifiedBy>Activated User</cp:lastModifiedBy>
  <cp:revision>52</cp:revision>
  <dcterms:created xsi:type="dcterms:W3CDTF">2012-11-25T22:42:23Z</dcterms:created>
  <dcterms:modified xsi:type="dcterms:W3CDTF">2012-11-26T06:21:55Z</dcterms:modified>
</cp:coreProperties>
</file>